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Raleway"/>
      <p:regular r:id="rId75"/>
      <p:bold r:id="rId76"/>
      <p:italic r:id="rId77"/>
      <p:boldItalic r:id="rId78"/>
    </p:embeddedFont>
    <p:embeddedFont>
      <p:font typeface="Lato"/>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aleway-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aleway-italic.fntdata"/><Relationship Id="rId32" Type="http://schemas.openxmlformats.org/officeDocument/2006/relationships/slide" Target="slides/slide27.xml"/><Relationship Id="rId76" Type="http://schemas.openxmlformats.org/officeDocument/2006/relationships/font" Target="fonts/Raleway-bold.fntdata"/><Relationship Id="rId35" Type="http://schemas.openxmlformats.org/officeDocument/2006/relationships/slide" Target="slides/slide30.xml"/><Relationship Id="rId79" Type="http://schemas.openxmlformats.org/officeDocument/2006/relationships/font" Target="fonts/Lato-regular.fntdata"/><Relationship Id="rId34" Type="http://schemas.openxmlformats.org/officeDocument/2006/relationships/slide" Target="slides/slide29.xml"/><Relationship Id="rId78" Type="http://schemas.openxmlformats.org/officeDocument/2006/relationships/font" Target="fonts/Raleway-bold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f745f28f4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f745f28f4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f745f28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f745f28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f745f28f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f745f28f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59d84ba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59d84ba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f745f28f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f745f28f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f745f28f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f745f28f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f745f28f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f745f28f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f745f28f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f745f28f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f745f28f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f745f28f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f745f28f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f745f28f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f745f28f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f745f28f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f745f28f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f745f28f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f745f28f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f745f28f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f745f28f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f745f28f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4f745f28f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4f745f28f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f745f28f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f745f28f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f745f28f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f745f28f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f745f28f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f745f28f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f745f28f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4f745f28f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f745f28f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f745f28f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8144be2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8144be2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f745f28f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f745f28f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f745f28f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f745f28f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f745f28f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4f745f28f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f745f28f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f745f28f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f745f28f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f745f28f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f745f28f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f745f28f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f745f28f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4f745f28f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f745f28f4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4f745f28f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f745f28f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f745f28f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f745f28f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f745f28f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8144be216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8144be21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f745f28f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f745f28f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f745f28f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f745f28f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f745f28f4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f745f28f4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f745f28f4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f745f28f4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4f745f28f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4f745f28f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4f745f28f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4f745f28f4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f745f28f4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f745f28f4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4f745f28f4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4f745f28f4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f745f28f4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f745f28f4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4f745f28f4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4f745f28f4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8144be21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8144be21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https://github.com/tmoritoki0227/cloudnative-hands-on/blob/main/Aws.md</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4f745f28f4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4f745f28f4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4f745f28f4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4f745f28f4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4f745f28f4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4f745f28f4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4f745f28f4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4f745f28f4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4f745f28f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4f745f28f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4f745f28f4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4f745f28f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f745f28f4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4f745f28f4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f745f28f4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4f745f28f4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4f745f28f4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4f745f28f4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2b0f50651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2b0f50651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f745f28f4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f745f28f4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4f745f28f4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4f745f28f4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f745f28f4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4f745f28f4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4f745f28f4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4f745f28f4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4f745f28f4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4f745f28f4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4f745f28f4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4f745f28f4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4f745f28f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4f745f28f4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4f745f28f4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4f745f28f4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4f745f28f4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4f745f28f4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8144be21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68144be21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https://docs.google.com/spreadsheets/d/1E1F-bemnc4zh3ovu4vZcYbVwbQ2TyT3V/edit#gid=405797220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f745f28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f745f28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f745f28f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f745f28f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f745f28f4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f745f28f4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63.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blip>
          <a:stretch>
            <a:fillRect/>
          </a:stretch>
        </p:blipFill>
        <p:spPr>
          <a:xfrm>
            <a:off x="3113325" y="389749"/>
            <a:ext cx="5725875" cy="3006100"/>
          </a:xfrm>
          <a:prstGeom prst="rect">
            <a:avLst/>
          </a:prstGeom>
          <a:noFill/>
          <a:ln>
            <a:noFill/>
          </a:ln>
        </p:spPr>
      </p:pic>
      <p:sp>
        <p:nvSpPr>
          <p:cNvPr id="73" name="Google Shape;73;p13"/>
          <p:cNvSpPr txBox="1"/>
          <p:nvPr>
            <p:ph type="title"/>
          </p:nvPr>
        </p:nvSpPr>
        <p:spPr>
          <a:xfrm>
            <a:off x="257425" y="2901550"/>
            <a:ext cx="7251900" cy="81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ja" sz="6800">
                <a:solidFill>
                  <a:schemeClr val="accent5"/>
                </a:solidFill>
                <a:latin typeface="Lato"/>
                <a:ea typeface="Lato"/>
                <a:cs typeface="Lato"/>
                <a:sym typeface="Lato"/>
              </a:rPr>
              <a:t>AWS</a:t>
            </a:r>
            <a:r>
              <a:rPr lang="ja" sz="5900">
                <a:latin typeface="Lato"/>
                <a:ea typeface="Lato"/>
                <a:cs typeface="Lato"/>
                <a:sym typeface="Lato"/>
              </a:rPr>
              <a:t>を</a:t>
            </a:r>
            <a:br>
              <a:rPr lang="ja" sz="5900">
                <a:solidFill>
                  <a:schemeClr val="accent5"/>
                </a:solidFill>
                <a:latin typeface="Lato"/>
                <a:ea typeface="Lato"/>
                <a:cs typeface="Lato"/>
                <a:sym typeface="Lato"/>
              </a:rPr>
            </a:br>
            <a:r>
              <a:rPr lang="ja" sz="5900">
                <a:latin typeface="Lato"/>
                <a:ea typeface="Lato"/>
                <a:cs typeface="Lato"/>
                <a:sym typeface="Lato"/>
              </a:rPr>
              <a:t>触ってみよう</a:t>
            </a:r>
            <a:endParaRPr sz="5900">
              <a:solidFill>
                <a:schemeClr val="accent5"/>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idx="4294967295" type="title"/>
          </p:nvPr>
        </p:nvSpPr>
        <p:spPr>
          <a:xfrm>
            <a:off x="535775" y="178750"/>
            <a:ext cx="7757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(前提知識)VPCを構成する要素</a:t>
            </a:r>
            <a:endParaRPr sz="2400">
              <a:latin typeface="Lato"/>
              <a:ea typeface="Lato"/>
              <a:cs typeface="Lato"/>
              <a:sym typeface="Lato"/>
            </a:endParaRPr>
          </a:p>
        </p:txBody>
      </p:sp>
      <p:sp>
        <p:nvSpPr>
          <p:cNvPr id="135" name="Google Shape;135;p22"/>
          <p:cNvSpPr txBox="1"/>
          <p:nvPr>
            <p:ph idx="4294967295" type="title"/>
          </p:nvPr>
        </p:nvSpPr>
        <p:spPr>
          <a:xfrm>
            <a:off x="535775" y="1327750"/>
            <a:ext cx="8159400" cy="3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ja" sz="1800">
                <a:latin typeface="Lato"/>
                <a:ea typeface="Lato"/>
                <a:cs typeface="Lato"/>
                <a:sym typeface="Lato"/>
              </a:rPr>
              <a:t>3. </a:t>
            </a:r>
            <a:r>
              <a:rPr lang="ja" sz="1800">
                <a:latin typeface="Lato"/>
                <a:ea typeface="Lato"/>
                <a:cs typeface="Lato"/>
                <a:sym typeface="Lato"/>
              </a:rPr>
              <a:t>ゲートウェイ</a:t>
            </a:r>
            <a:br>
              <a:rPr lang="ja" sz="1800">
                <a:latin typeface="Lato"/>
                <a:ea typeface="Lato"/>
                <a:cs typeface="Lato"/>
                <a:sym typeface="Lato"/>
              </a:rPr>
            </a:br>
            <a:r>
              <a:rPr b="0" lang="ja" sz="1800">
                <a:latin typeface="Lato"/>
                <a:ea typeface="Lato"/>
                <a:cs typeface="Lato"/>
                <a:sym typeface="Lato"/>
              </a:rPr>
              <a:t>作成したVPC外のネットワークとデータなどのやり取りする際、中継する役割を担うルータのようなもの</a:t>
            </a:r>
            <a:endParaRPr b="0"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4. </a:t>
            </a:r>
            <a:r>
              <a:rPr lang="ja" sz="1800">
                <a:latin typeface="Lato"/>
                <a:ea typeface="Lato"/>
                <a:cs typeface="Lato"/>
                <a:sym typeface="Lato"/>
              </a:rPr>
              <a:t>ルートテーブル</a:t>
            </a:r>
            <a:br>
              <a:rPr lang="ja" sz="1800">
                <a:latin typeface="Lato"/>
                <a:ea typeface="Lato"/>
                <a:cs typeface="Lato"/>
                <a:sym typeface="Lato"/>
              </a:rPr>
            </a:br>
            <a:r>
              <a:rPr b="0" lang="ja" sz="1800">
                <a:latin typeface="Lato"/>
                <a:ea typeface="Lato"/>
                <a:cs typeface="Lato"/>
                <a:sym typeface="Lato"/>
              </a:rPr>
              <a:t>VPCを利用する場合は一連のルールに従い、ルートと呼ばれるネットワーク経路を選択します。そのルールの記載されたテーブルを、ルートテーブルと言います。ルートテーブルには、ゲートウェイからのネットワークトラフィックをトラフィックに応じて経路設定します。</a:t>
            </a:r>
            <a:br>
              <a:rPr lang="ja" sz="1800">
                <a:latin typeface="Lato"/>
                <a:ea typeface="Lato"/>
                <a:cs typeface="Lato"/>
                <a:sym typeface="Lato"/>
              </a:rPr>
            </a:br>
            <a:endParaRPr sz="18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idx="4294967295" type="title"/>
          </p:nvPr>
        </p:nvSpPr>
        <p:spPr>
          <a:xfrm>
            <a:off x="535775" y="178750"/>
            <a:ext cx="6830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(前提知識)CIDR表記について</a:t>
            </a:r>
            <a:endParaRPr sz="2400">
              <a:latin typeface="Lato"/>
              <a:ea typeface="Lato"/>
              <a:cs typeface="Lato"/>
              <a:sym typeface="Lato"/>
            </a:endParaRPr>
          </a:p>
        </p:txBody>
      </p:sp>
      <p:sp>
        <p:nvSpPr>
          <p:cNvPr id="141" name="Google Shape;141;p23"/>
          <p:cNvSpPr txBox="1"/>
          <p:nvPr>
            <p:ph idx="4294967295" type="title"/>
          </p:nvPr>
        </p:nvSpPr>
        <p:spPr>
          <a:xfrm>
            <a:off x="535775" y="1022950"/>
            <a:ext cx="8167200" cy="16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ja" sz="1800">
                <a:latin typeface="Lato"/>
                <a:ea typeface="Lato"/>
                <a:cs typeface="Lato"/>
                <a:sym typeface="Lato"/>
              </a:rPr>
              <a:t>プライベートIPのネットワーク部とホスト部の範囲を指定する表記です。</a:t>
            </a:r>
            <a:endParaRPr b="0" sz="1800">
              <a:latin typeface="Lato"/>
              <a:ea typeface="Lato"/>
              <a:cs typeface="Lato"/>
              <a:sym typeface="Lato"/>
            </a:endParaRPr>
          </a:p>
          <a:p>
            <a:pPr indent="0" lvl="0" marL="0" rtl="0" algn="l">
              <a:lnSpc>
                <a:spcPct val="115000"/>
              </a:lnSpc>
              <a:spcBef>
                <a:spcPts val="1600"/>
              </a:spcBef>
              <a:spcAft>
                <a:spcPts val="0"/>
              </a:spcAft>
              <a:buNone/>
            </a:pPr>
            <a:r>
              <a:rPr b="0" lang="ja" sz="1800">
                <a:latin typeface="Lato"/>
                <a:ea typeface="Lato"/>
                <a:cs typeface="Lato"/>
                <a:sym typeface="Lato"/>
              </a:rPr>
              <a:t>　・</a:t>
            </a:r>
            <a:r>
              <a:rPr lang="ja" sz="1800">
                <a:latin typeface="Lato"/>
                <a:ea typeface="Lato"/>
                <a:cs typeface="Lato"/>
                <a:sym typeface="Lato"/>
              </a:rPr>
              <a:t>ネットワーク部</a:t>
            </a:r>
            <a:r>
              <a:rPr b="0" lang="ja" sz="1800">
                <a:latin typeface="Lato"/>
                <a:ea typeface="Lato"/>
                <a:cs typeface="Lato"/>
                <a:sym typeface="Lato"/>
              </a:rPr>
              <a:t>：IPが属しているネットワークを識別する部分</a:t>
            </a:r>
            <a:br>
              <a:rPr b="0" lang="ja" sz="1800">
                <a:latin typeface="Lato"/>
                <a:ea typeface="Lato"/>
                <a:cs typeface="Lato"/>
                <a:sym typeface="Lato"/>
              </a:rPr>
            </a:br>
            <a:r>
              <a:rPr b="0" lang="ja" sz="1800">
                <a:latin typeface="Lato"/>
                <a:ea typeface="Lato"/>
                <a:cs typeface="Lato"/>
                <a:sym typeface="Lato"/>
              </a:rPr>
              <a:t>　・</a:t>
            </a:r>
            <a:r>
              <a:rPr lang="ja" sz="1800">
                <a:latin typeface="Lato"/>
                <a:ea typeface="Lato"/>
                <a:cs typeface="Lato"/>
                <a:sym typeface="Lato"/>
              </a:rPr>
              <a:t>ホスト部</a:t>
            </a:r>
            <a:r>
              <a:rPr b="0" lang="ja" sz="1800">
                <a:latin typeface="Lato"/>
                <a:ea typeface="Lato"/>
                <a:cs typeface="Lato"/>
                <a:sym typeface="Lato"/>
              </a:rPr>
              <a:t>：サーバがネットワークのどこに属しているか識別する部分</a:t>
            </a:r>
            <a:br>
              <a:rPr b="0" lang="ja" sz="1800">
                <a:latin typeface="Lato"/>
                <a:ea typeface="Lato"/>
                <a:cs typeface="Lato"/>
                <a:sym typeface="Lato"/>
              </a:rPr>
            </a:br>
            <a:r>
              <a:rPr b="0" lang="ja" sz="1800">
                <a:latin typeface="Lato"/>
                <a:ea typeface="Lato"/>
                <a:cs typeface="Lato"/>
                <a:sym typeface="Lato"/>
              </a:rPr>
              <a:t>　・</a:t>
            </a:r>
            <a:r>
              <a:rPr lang="ja" sz="1800">
                <a:latin typeface="Lato"/>
                <a:ea typeface="Lato"/>
                <a:cs typeface="Lato"/>
                <a:sym typeface="Lato"/>
              </a:rPr>
              <a:t>CIDR番号</a:t>
            </a:r>
            <a:r>
              <a:rPr b="0" lang="ja" sz="1800">
                <a:latin typeface="Lato"/>
                <a:ea typeface="Lato"/>
                <a:cs typeface="Lato"/>
                <a:sym typeface="Lato"/>
              </a:rPr>
              <a:t>：IPのネットワーク部の範囲指定</a:t>
            </a:r>
            <a:br>
              <a:rPr b="0" lang="ja" sz="1800">
                <a:latin typeface="Lato"/>
                <a:ea typeface="Lato"/>
                <a:cs typeface="Lato"/>
                <a:sym typeface="Lato"/>
              </a:rPr>
            </a:br>
            <a:endParaRPr b="0"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例えば・・「</a:t>
            </a:r>
            <a:r>
              <a:rPr lang="ja" sz="1800">
                <a:latin typeface="Lato"/>
                <a:ea typeface="Lato"/>
                <a:cs typeface="Lato"/>
                <a:sym typeface="Lato"/>
              </a:rPr>
              <a:t>IPアドレス/ネットワーク部のビット数</a:t>
            </a:r>
            <a:r>
              <a:rPr b="0" lang="ja" sz="1800">
                <a:latin typeface="Lato"/>
                <a:ea typeface="Lato"/>
                <a:cs typeface="Lato"/>
                <a:sym typeface="Lato"/>
              </a:rPr>
              <a:t>」</a:t>
            </a:r>
            <a:endParaRPr b="0" sz="1800">
              <a:latin typeface="Lato"/>
              <a:ea typeface="Lato"/>
              <a:cs typeface="Lato"/>
              <a:sym typeface="Lato"/>
            </a:endParaRPr>
          </a:p>
        </p:txBody>
      </p:sp>
      <p:grpSp>
        <p:nvGrpSpPr>
          <p:cNvPr id="142" name="Google Shape;142;p23"/>
          <p:cNvGrpSpPr/>
          <p:nvPr/>
        </p:nvGrpSpPr>
        <p:grpSpPr>
          <a:xfrm>
            <a:off x="464150" y="3446325"/>
            <a:ext cx="8390825" cy="1159525"/>
            <a:chOff x="464150" y="3065325"/>
            <a:chExt cx="8390825" cy="1159525"/>
          </a:xfrm>
        </p:grpSpPr>
        <p:sp>
          <p:nvSpPr>
            <p:cNvPr id="143" name="Google Shape;143;p23"/>
            <p:cNvSpPr txBox="1"/>
            <p:nvPr/>
          </p:nvSpPr>
          <p:spPr>
            <a:xfrm>
              <a:off x="687775" y="3459000"/>
              <a:ext cx="8167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2"/>
                </a:buClr>
                <a:buSzPts val="1100"/>
                <a:buFont typeface="Arial"/>
                <a:buNone/>
              </a:pPr>
              <a:r>
                <a:rPr b="1" lang="ja" sz="1800">
                  <a:solidFill>
                    <a:srgbClr val="FF0000"/>
                  </a:solidFill>
                  <a:latin typeface="Lato"/>
                  <a:ea typeface="Lato"/>
                  <a:cs typeface="Lato"/>
                  <a:sym typeface="Lato"/>
                </a:rPr>
                <a:t>255.255.255</a:t>
              </a:r>
              <a:r>
                <a:rPr b="1" lang="ja" sz="1800">
                  <a:solidFill>
                    <a:schemeClr val="accent1"/>
                  </a:solidFill>
                  <a:latin typeface="Lato"/>
                  <a:ea typeface="Lato"/>
                  <a:cs typeface="Lato"/>
                  <a:sym typeface="Lato"/>
                </a:rPr>
                <a:t>.0</a:t>
              </a:r>
              <a:r>
                <a:rPr b="1" lang="ja" sz="1800">
                  <a:solidFill>
                    <a:schemeClr val="accent4"/>
                  </a:solidFill>
                  <a:latin typeface="Lato"/>
                  <a:ea typeface="Lato"/>
                  <a:cs typeface="Lato"/>
                  <a:sym typeface="Lato"/>
                </a:rPr>
                <a:t>/24</a:t>
              </a:r>
              <a:r>
                <a:rPr b="1" lang="ja" sz="1800">
                  <a:solidFill>
                    <a:schemeClr val="dk2"/>
                  </a:solidFill>
                  <a:latin typeface="Lato"/>
                  <a:ea typeface="Lato"/>
                  <a:cs typeface="Lato"/>
                  <a:sym typeface="Lato"/>
                </a:rPr>
                <a:t>　→　</a:t>
              </a:r>
              <a:r>
                <a:rPr b="1" lang="ja" sz="1800">
                  <a:solidFill>
                    <a:srgbClr val="FF0000"/>
                  </a:solidFill>
                  <a:latin typeface="Lato"/>
                  <a:ea typeface="Lato"/>
                  <a:cs typeface="Lato"/>
                  <a:sym typeface="Lato"/>
                </a:rPr>
                <a:t>11111111.11111111.11111111</a:t>
              </a:r>
              <a:r>
                <a:rPr b="1" lang="ja" sz="1800">
                  <a:solidFill>
                    <a:schemeClr val="accent1"/>
                  </a:solidFill>
                  <a:latin typeface="Lato"/>
                  <a:ea typeface="Lato"/>
                  <a:cs typeface="Lato"/>
                  <a:sym typeface="Lato"/>
                </a:rPr>
                <a:t>.00000000</a:t>
              </a:r>
              <a:r>
                <a:rPr b="1" lang="ja" sz="1800">
                  <a:solidFill>
                    <a:schemeClr val="accent4"/>
                  </a:solidFill>
                  <a:latin typeface="Lato"/>
                  <a:ea typeface="Lato"/>
                  <a:cs typeface="Lato"/>
                  <a:sym typeface="Lato"/>
                </a:rPr>
                <a:t>/24</a:t>
              </a:r>
              <a:endParaRPr b="1">
                <a:solidFill>
                  <a:schemeClr val="accent4"/>
                </a:solidFill>
              </a:endParaRPr>
            </a:p>
          </p:txBody>
        </p:sp>
        <p:sp>
          <p:nvSpPr>
            <p:cNvPr id="144" name="Google Shape;144;p23"/>
            <p:cNvSpPr txBox="1"/>
            <p:nvPr/>
          </p:nvSpPr>
          <p:spPr>
            <a:xfrm>
              <a:off x="1261475" y="3065325"/>
              <a:ext cx="948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ja" sz="1800">
                  <a:solidFill>
                    <a:schemeClr val="dk2"/>
                  </a:solidFill>
                  <a:latin typeface="Lato"/>
                  <a:ea typeface="Lato"/>
                  <a:cs typeface="Lato"/>
                  <a:sym typeface="Lato"/>
                </a:rPr>
                <a:t>10進数</a:t>
              </a:r>
              <a:endParaRPr b="1"/>
            </a:p>
          </p:txBody>
        </p:sp>
        <p:sp>
          <p:nvSpPr>
            <p:cNvPr id="145" name="Google Shape;145;p23"/>
            <p:cNvSpPr txBox="1"/>
            <p:nvPr/>
          </p:nvSpPr>
          <p:spPr>
            <a:xfrm>
              <a:off x="5105400" y="3065325"/>
              <a:ext cx="813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ja" sz="1800">
                  <a:solidFill>
                    <a:schemeClr val="dk2"/>
                  </a:solidFill>
                  <a:latin typeface="Lato"/>
                  <a:ea typeface="Lato"/>
                  <a:cs typeface="Lato"/>
                  <a:sym typeface="Lato"/>
                </a:rPr>
                <a:t>2</a:t>
              </a:r>
              <a:r>
                <a:rPr b="1" lang="ja" sz="1800">
                  <a:solidFill>
                    <a:schemeClr val="dk2"/>
                  </a:solidFill>
                  <a:latin typeface="Lato"/>
                  <a:ea typeface="Lato"/>
                  <a:cs typeface="Lato"/>
                  <a:sym typeface="Lato"/>
                </a:rPr>
                <a:t>進数</a:t>
              </a:r>
              <a:endParaRPr b="1"/>
            </a:p>
          </p:txBody>
        </p:sp>
        <p:sp>
          <p:nvSpPr>
            <p:cNvPr id="146" name="Google Shape;146;p23"/>
            <p:cNvSpPr txBox="1"/>
            <p:nvPr/>
          </p:nvSpPr>
          <p:spPr>
            <a:xfrm>
              <a:off x="464150" y="3870850"/>
              <a:ext cx="1539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ja" sz="1100">
                  <a:solidFill>
                    <a:srgbClr val="FF0000"/>
                  </a:solidFill>
                  <a:latin typeface="Lato"/>
                  <a:ea typeface="Lato"/>
                  <a:cs typeface="Lato"/>
                  <a:sym typeface="Lato"/>
                </a:rPr>
                <a:t>ネットワーク部</a:t>
              </a:r>
              <a:endParaRPr b="1" sz="700">
                <a:solidFill>
                  <a:srgbClr val="FF0000"/>
                </a:solidFill>
              </a:endParaRPr>
            </a:p>
          </p:txBody>
        </p:sp>
        <p:sp>
          <p:nvSpPr>
            <p:cNvPr id="147" name="Google Shape;147;p23"/>
            <p:cNvSpPr txBox="1"/>
            <p:nvPr/>
          </p:nvSpPr>
          <p:spPr>
            <a:xfrm>
              <a:off x="1798752" y="3870850"/>
              <a:ext cx="966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ja" sz="1100">
                  <a:solidFill>
                    <a:schemeClr val="accent1"/>
                  </a:solidFill>
                  <a:latin typeface="Lato"/>
                  <a:ea typeface="Lato"/>
                  <a:cs typeface="Lato"/>
                  <a:sym typeface="Lato"/>
                </a:rPr>
                <a:t>ホスト</a:t>
              </a:r>
              <a:r>
                <a:rPr b="1" lang="ja" sz="1100">
                  <a:solidFill>
                    <a:schemeClr val="accent1"/>
                  </a:solidFill>
                  <a:latin typeface="Lato"/>
                  <a:ea typeface="Lato"/>
                  <a:cs typeface="Lato"/>
                  <a:sym typeface="Lato"/>
                </a:rPr>
                <a:t>部</a:t>
              </a:r>
              <a:endParaRPr b="1" sz="700">
                <a:solidFill>
                  <a:schemeClr val="accent1"/>
                </a:solidFill>
              </a:endParaRPr>
            </a:p>
          </p:txBody>
        </p:sp>
        <p:sp>
          <p:nvSpPr>
            <p:cNvPr id="148" name="Google Shape;148;p23"/>
            <p:cNvSpPr txBox="1"/>
            <p:nvPr/>
          </p:nvSpPr>
          <p:spPr>
            <a:xfrm>
              <a:off x="2643482" y="3870850"/>
              <a:ext cx="736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ja" sz="1100">
                  <a:solidFill>
                    <a:schemeClr val="accent4"/>
                  </a:solidFill>
                  <a:latin typeface="Lato"/>
                  <a:ea typeface="Lato"/>
                  <a:cs typeface="Lato"/>
                  <a:sym typeface="Lato"/>
                </a:rPr>
                <a:t>CIDR</a:t>
              </a:r>
              <a:endParaRPr b="1" sz="700">
                <a:solidFill>
                  <a:schemeClr val="accent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idx="4294967295" type="title"/>
          </p:nvPr>
        </p:nvSpPr>
        <p:spPr>
          <a:xfrm>
            <a:off x="535775" y="178750"/>
            <a:ext cx="7865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AWSでのプライベートIPのつけ方</a:t>
            </a:r>
            <a:endParaRPr sz="2400">
              <a:latin typeface="Lato"/>
              <a:ea typeface="Lato"/>
              <a:cs typeface="Lato"/>
              <a:sym typeface="Lato"/>
            </a:endParaRPr>
          </a:p>
        </p:txBody>
      </p:sp>
      <p:sp>
        <p:nvSpPr>
          <p:cNvPr id="154" name="Google Shape;154;p24"/>
          <p:cNvSpPr txBox="1"/>
          <p:nvPr>
            <p:ph idx="4294967295" type="title"/>
          </p:nvPr>
        </p:nvSpPr>
        <p:spPr>
          <a:xfrm>
            <a:off x="535775" y="946750"/>
            <a:ext cx="8167200" cy="54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VPC</a:t>
            </a:r>
            <a:r>
              <a:rPr b="0" lang="ja" sz="1800">
                <a:latin typeface="Lato"/>
                <a:ea typeface="Lato"/>
                <a:cs typeface="Lato"/>
                <a:sym typeface="Lato"/>
              </a:rPr>
              <a:t>内におけるIPの設定方法について</a:t>
            </a:r>
            <a:endParaRPr b="0" sz="1800">
              <a:latin typeface="Lato"/>
              <a:ea typeface="Lato"/>
              <a:cs typeface="Lato"/>
              <a:sym typeface="Lato"/>
            </a:endParaRPr>
          </a:p>
        </p:txBody>
      </p:sp>
      <p:pic>
        <p:nvPicPr>
          <p:cNvPr id="155" name="Google Shape;155;p24"/>
          <p:cNvPicPr preferRelativeResize="0"/>
          <p:nvPr/>
        </p:nvPicPr>
        <p:blipFill rotWithShape="1">
          <a:blip r:embed="rId3">
            <a:alphaModFix/>
          </a:blip>
          <a:srcRect b="18099" l="0" r="0" t="0"/>
          <a:stretch/>
        </p:blipFill>
        <p:spPr>
          <a:xfrm>
            <a:off x="76200" y="1724050"/>
            <a:ext cx="8839199" cy="2637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idx="4294967295" type="title"/>
          </p:nvPr>
        </p:nvSpPr>
        <p:spPr>
          <a:xfrm>
            <a:off x="535775" y="178750"/>
            <a:ext cx="7865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AWSでのプライベートIPのつけ方</a:t>
            </a:r>
            <a:endParaRPr sz="2400">
              <a:latin typeface="Lato"/>
              <a:ea typeface="Lato"/>
              <a:cs typeface="Lato"/>
              <a:sym typeface="Lato"/>
            </a:endParaRPr>
          </a:p>
        </p:txBody>
      </p:sp>
      <p:sp>
        <p:nvSpPr>
          <p:cNvPr id="161" name="Google Shape;161;p25"/>
          <p:cNvSpPr txBox="1"/>
          <p:nvPr>
            <p:ph idx="4294967295" type="title"/>
          </p:nvPr>
        </p:nvSpPr>
        <p:spPr>
          <a:xfrm>
            <a:off x="535775" y="946750"/>
            <a:ext cx="8167200" cy="54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例えば・・</a:t>
            </a:r>
            <a:endParaRPr b="0" sz="1800">
              <a:latin typeface="Lato"/>
              <a:ea typeface="Lato"/>
              <a:cs typeface="Lato"/>
              <a:sym typeface="Lato"/>
            </a:endParaRPr>
          </a:p>
        </p:txBody>
      </p:sp>
      <p:sp>
        <p:nvSpPr>
          <p:cNvPr id="162" name="Google Shape;162;p25"/>
          <p:cNvSpPr/>
          <p:nvPr/>
        </p:nvSpPr>
        <p:spPr>
          <a:xfrm>
            <a:off x="726800" y="1691200"/>
            <a:ext cx="7379700" cy="3117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885000" y="2410350"/>
            <a:ext cx="3336000" cy="22491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4572000" y="2410350"/>
            <a:ext cx="3336000" cy="2249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786750" y="1731800"/>
            <a:ext cx="1928700" cy="4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sz="1600"/>
              <a:t>VPC　</a:t>
            </a:r>
            <a:r>
              <a:rPr b="1" lang="ja" sz="1600">
                <a:solidFill>
                  <a:srgbClr val="FF0000"/>
                </a:solidFill>
              </a:rPr>
              <a:t>10.0.</a:t>
            </a:r>
            <a:r>
              <a:rPr b="1" lang="ja" sz="1600"/>
              <a:t>0.0/16</a:t>
            </a:r>
            <a:endParaRPr b="1" sz="1600"/>
          </a:p>
        </p:txBody>
      </p:sp>
      <p:sp>
        <p:nvSpPr>
          <p:cNvPr id="166" name="Google Shape;166;p25"/>
          <p:cNvSpPr/>
          <p:nvPr/>
        </p:nvSpPr>
        <p:spPr>
          <a:xfrm>
            <a:off x="885000" y="2387550"/>
            <a:ext cx="2679000" cy="4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sz="1600"/>
              <a:t>サブネット①</a:t>
            </a:r>
            <a:r>
              <a:rPr b="1" lang="ja" sz="1600"/>
              <a:t>　</a:t>
            </a:r>
            <a:r>
              <a:rPr b="1" lang="ja" sz="1600">
                <a:solidFill>
                  <a:srgbClr val="FF0000"/>
                </a:solidFill>
              </a:rPr>
              <a:t>10.0.1.</a:t>
            </a:r>
            <a:r>
              <a:rPr b="1" lang="ja" sz="1600"/>
              <a:t>0/24</a:t>
            </a:r>
            <a:endParaRPr b="1" sz="1600"/>
          </a:p>
        </p:txBody>
      </p:sp>
      <p:sp>
        <p:nvSpPr>
          <p:cNvPr id="167" name="Google Shape;167;p25"/>
          <p:cNvSpPr/>
          <p:nvPr/>
        </p:nvSpPr>
        <p:spPr>
          <a:xfrm>
            <a:off x="4572000" y="2410350"/>
            <a:ext cx="2679000" cy="4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sz="1600"/>
              <a:t>サブネット②　</a:t>
            </a:r>
            <a:r>
              <a:rPr b="1" lang="ja" sz="1600">
                <a:solidFill>
                  <a:srgbClr val="FF0000"/>
                </a:solidFill>
              </a:rPr>
              <a:t>10.0.2.</a:t>
            </a:r>
            <a:r>
              <a:rPr b="1" lang="ja" sz="1600"/>
              <a:t>0/24</a:t>
            </a:r>
            <a:endParaRPr b="1" sz="1600"/>
          </a:p>
        </p:txBody>
      </p:sp>
      <p:pic>
        <p:nvPicPr>
          <p:cNvPr id="168" name="Google Shape;168;p25"/>
          <p:cNvPicPr preferRelativeResize="0"/>
          <p:nvPr/>
        </p:nvPicPr>
        <p:blipFill>
          <a:blip r:embed="rId3">
            <a:alphaModFix/>
          </a:blip>
          <a:stretch>
            <a:fillRect/>
          </a:stretch>
        </p:blipFill>
        <p:spPr>
          <a:xfrm>
            <a:off x="1378713" y="3152450"/>
            <a:ext cx="744775" cy="897225"/>
          </a:xfrm>
          <a:prstGeom prst="rect">
            <a:avLst/>
          </a:prstGeom>
          <a:noFill/>
          <a:ln>
            <a:noFill/>
          </a:ln>
        </p:spPr>
      </p:pic>
      <p:sp>
        <p:nvSpPr>
          <p:cNvPr id="169" name="Google Shape;169;p25"/>
          <p:cNvSpPr/>
          <p:nvPr/>
        </p:nvSpPr>
        <p:spPr>
          <a:xfrm>
            <a:off x="1167750" y="4125875"/>
            <a:ext cx="1142100" cy="4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インスタンス</a:t>
            </a:r>
            <a:r>
              <a:rPr b="1" lang="ja" sz="1200"/>
              <a:t>①-1</a:t>
            </a:r>
            <a:endParaRPr b="1" sz="1200"/>
          </a:p>
          <a:p>
            <a:pPr indent="0" lvl="0" marL="0" rtl="0" algn="ctr">
              <a:spcBef>
                <a:spcPts val="0"/>
              </a:spcBef>
              <a:spcAft>
                <a:spcPts val="0"/>
              </a:spcAft>
              <a:buNone/>
            </a:pPr>
            <a:r>
              <a:rPr b="1" lang="ja" sz="1200">
                <a:solidFill>
                  <a:srgbClr val="FF0000"/>
                </a:solidFill>
              </a:rPr>
              <a:t>10.0.1.</a:t>
            </a:r>
            <a:r>
              <a:rPr b="1" lang="ja" sz="1200">
                <a:solidFill>
                  <a:srgbClr val="FF0000"/>
                </a:solidFill>
              </a:rPr>
              <a:t>1</a:t>
            </a:r>
            <a:r>
              <a:rPr b="1" lang="ja" sz="1200"/>
              <a:t>/32</a:t>
            </a:r>
            <a:endParaRPr b="1" sz="1200"/>
          </a:p>
        </p:txBody>
      </p:sp>
      <p:pic>
        <p:nvPicPr>
          <p:cNvPr id="170" name="Google Shape;170;p25"/>
          <p:cNvPicPr preferRelativeResize="0"/>
          <p:nvPr/>
        </p:nvPicPr>
        <p:blipFill>
          <a:blip r:embed="rId3">
            <a:alphaModFix/>
          </a:blip>
          <a:stretch>
            <a:fillRect/>
          </a:stretch>
        </p:blipFill>
        <p:spPr>
          <a:xfrm>
            <a:off x="2978912" y="3152450"/>
            <a:ext cx="744775" cy="897225"/>
          </a:xfrm>
          <a:prstGeom prst="rect">
            <a:avLst/>
          </a:prstGeom>
          <a:noFill/>
          <a:ln>
            <a:noFill/>
          </a:ln>
        </p:spPr>
      </p:pic>
      <p:sp>
        <p:nvSpPr>
          <p:cNvPr id="171" name="Google Shape;171;p25"/>
          <p:cNvSpPr/>
          <p:nvPr/>
        </p:nvSpPr>
        <p:spPr>
          <a:xfrm>
            <a:off x="2767950" y="4125875"/>
            <a:ext cx="1142100" cy="4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インスタンス①-2</a:t>
            </a:r>
            <a:endParaRPr b="1" sz="1200"/>
          </a:p>
          <a:p>
            <a:pPr indent="0" lvl="0" marL="0" rtl="0" algn="ctr">
              <a:spcBef>
                <a:spcPts val="0"/>
              </a:spcBef>
              <a:spcAft>
                <a:spcPts val="0"/>
              </a:spcAft>
              <a:buNone/>
            </a:pPr>
            <a:r>
              <a:rPr b="1" lang="ja" sz="1200">
                <a:solidFill>
                  <a:srgbClr val="FF0000"/>
                </a:solidFill>
              </a:rPr>
              <a:t>10.0.1.</a:t>
            </a:r>
            <a:r>
              <a:rPr b="1" lang="ja" sz="1200">
                <a:solidFill>
                  <a:srgbClr val="FF0000"/>
                </a:solidFill>
              </a:rPr>
              <a:t>2</a:t>
            </a:r>
            <a:r>
              <a:rPr b="1" lang="ja" sz="1200"/>
              <a:t>/32</a:t>
            </a:r>
            <a:endParaRPr b="1" sz="1200"/>
          </a:p>
        </p:txBody>
      </p:sp>
      <p:pic>
        <p:nvPicPr>
          <p:cNvPr id="172" name="Google Shape;172;p25"/>
          <p:cNvPicPr preferRelativeResize="0"/>
          <p:nvPr/>
        </p:nvPicPr>
        <p:blipFill>
          <a:blip r:embed="rId3">
            <a:alphaModFix/>
          </a:blip>
          <a:stretch>
            <a:fillRect/>
          </a:stretch>
        </p:blipFill>
        <p:spPr>
          <a:xfrm>
            <a:off x="5036313" y="3152450"/>
            <a:ext cx="744775" cy="897225"/>
          </a:xfrm>
          <a:prstGeom prst="rect">
            <a:avLst/>
          </a:prstGeom>
          <a:noFill/>
          <a:ln>
            <a:noFill/>
          </a:ln>
        </p:spPr>
      </p:pic>
      <p:sp>
        <p:nvSpPr>
          <p:cNvPr id="173" name="Google Shape;173;p25"/>
          <p:cNvSpPr/>
          <p:nvPr/>
        </p:nvSpPr>
        <p:spPr>
          <a:xfrm>
            <a:off x="4825350" y="4125875"/>
            <a:ext cx="1142100" cy="4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インスタンス②-1</a:t>
            </a:r>
            <a:endParaRPr b="1" sz="1200"/>
          </a:p>
          <a:p>
            <a:pPr indent="0" lvl="0" marL="0" rtl="0" algn="ctr">
              <a:spcBef>
                <a:spcPts val="0"/>
              </a:spcBef>
              <a:spcAft>
                <a:spcPts val="0"/>
              </a:spcAft>
              <a:buNone/>
            </a:pPr>
            <a:r>
              <a:rPr b="1" lang="ja" sz="1200">
                <a:solidFill>
                  <a:srgbClr val="FF0000"/>
                </a:solidFill>
              </a:rPr>
              <a:t>10.0.2.1</a:t>
            </a:r>
            <a:r>
              <a:rPr b="1" lang="ja" sz="1200"/>
              <a:t>/32</a:t>
            </a:r>
            <a:endParaRPr b="1" sz="1200"/>
          </a:p>
        </p:txBody>
      </p:sp>
      <p:pic>
        <p:nvPicPr>
          <p:cNvPr id="174" name="Google Shape;174;p25"/>
          <p:cNvPicPr preferRelativeResize="0"/>
          <p:nvPr/>
        </p:nvPicPr>
        <p:blipFill>
          <a:blip r:embed="rId3">
            <a:alphaModFix/>
          </a:blip>
          <a:stretch>
            <a:fillRect/>
          </a:stretch>
        </p:blipFill>
        <p:spPr>
          <a:xfrm>
            <a:off x="6636513" y="3152450"/>
            <a:ext cx="744775" cy="897225"/>
          </a:xfrm>
          <a:prstGeom prst="rect">
            <a:avLst/>
          </a:prstGeom>
          <a:noFill/>
          <a:ln>
            <a:noFill/>
          </a:ln>
        </p:spPr>
      </p:pic>
      <p:sp>
        <p:nvSpPr>
          <p:cNvPr id="175" name="Google Shape;175;p25"/>
          <p:cNvSpPr/>
          <p:nvPr/>
        </p:nvSpPr>
        <p:spPr>
          <a:xfrm>
            <a:off x="6425550" y="4125875"/>
            <a:ext cx="1142100" cy="4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インスタンス②-2</a:t>
            </a:r>
            <a:endParaRPr b="1" sz="1200"/>
          </a:p>
          <a:p>
            <a:pPr indent="0" lvl="0" marL="0" rtl="0" algn="ctr">
              <a:spcBef>
                <a:spcPts val="0"/>
              </a:spcBef>
              <a:spcAft>
                <a:spcPts val="0"/>
              </a:spcAft>
              <a:buNone/>
            </a:pPr>
            <a:r>
              <a:rPr b="1" lang="ja" sz="1200">
                <a:solidFill>
                  <a:srgbClr val="FF0000"/>
                </a:solidFill>
              </a:rPr>
              <a:t>10.0.2.2</a:t>
            </a:r>
            <a:r>
              <a:rPr b="1" lang="ja" sz="1200"/>
              <a:t>/32</a:t>
            </a:r>
            <a:endParaRPr b="1"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332075" y="2083025"/>
            <a:ext cx="75897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④ネットワーク作成(実践)</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a:t>
            </a:r>
            <a:r>
              <a:rPr lang="ja" sz="3600">
                <a:solidFill>
                  <a:schemeClr val="dk1"/>
                </a:solidFill>
                <a:latin typeface="Lato"/>
                <a:ea typeface="Lato"/>
                <a:cs typeface="Lato"/>
                <a:sym typeface="Lato"/>
              </a:rPr>
              <a:t>構築手順</a:t>
            </a:r>
            <a:endParaRPr sz="2400">
              <a:latin typeface="Lato"/>
              <a:ea typeface="Lato"/>
              <a:cs typeface="Lato"/>
              <a:sym typeface="Lato"/>
            </a:endParaRPr>
          </a:p>
        </p:txBody>
      </p:sp>
      <p:pic>
        <p:nvPicPr>
          <p:cNvPr id="186" name="Google Shape;186;p27"/>
          <p:cNvPicPr preferRelativeResize="0"/>
          <p:nvPr/>
        </p:nvPicPr>
        <p:blipFill>
          <a:blip r:embed="rId3">
            <a:alphaModFix/>
          </a:blip>
          <a:stretch>
            <a:fillRect/>
          </a:stretch>
        </p:blipFill>
        <p:spPr>
          <a:xfrm>
            <a:off x="566800" y="887175"/>
            <a:ext cx="6785926" cy="2574450"/>
          </a:xfrm>
          <a:prstGeom prst="rect">
            <a:avLst/>
          </a:prstGeom>
          <a:noFill/>
          <a:ln>
            <a:noFill/>
          </a:ln>
        </p:spPr>
      </p:pic>
      <p:sp>
        <p:nvSpPr>
          <p:cNvPr id="187" name="Google Shape;187;p27"/>
          <p:cNvSpPr txBox="1"/>
          <p:nvPr>
            <p:ph idx="4294967295" type="title"/>
          </p:nvPr>
        </p:nvSpPr>
        <p:spPr>
          <a:xfrm>
            <a:off x="535775" y="3461350"/>
            <a:ext cx="4093500" cy="16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1800">
                <a:latin typeface="Lato"/>
                <a:ea typeface="Lato"/>
                <a:cs typeface="Lato"/>
                <a:sym typeface="Lato"/>
              </a:rPr>
              <a:t>作業の流れ</a:t>
            </a:r>
            <a:endParaRPr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　1. </a:t>
            </a:r>
            <a:r>
              <a:rPr lang="ja" sz="1800">
                <a:latin typeface="Lato"/>
                <a:ea typeface="Lato"/>
                <a:cs typeface="Lato"/>
                <a:sym typeface="Lato"/>
              </a:rPr>
              <a:t>VPC</a:t>
            </a:r>
            <a:r>
              <a:rPr b="0" lang="ja" sz="1800">
                <a:latin typeface="Lato"/>
                <a:ea typeface="Lato"/>
                <a:cs typeface="Lato"/>
                <a:sym typeface="Lato"/>
              </a:rPr>
              <a:t>作成</a:t>
            </a:r>
            <a:br>
              <a:rPr b="0" lang="ja" sz="1800">
                <a:latin typeface="Lato"/>
                <a:ea typeface="Lato"/>
                <a:cs typeface="Lato"/>
                <a:sym typeface="Lato"/>
              </a:rPr>
            </a:br>
            <a:r>
              <a:rPr b="0" lang="ja" sz="1800">
                <a:latin typeface="Lato"/>
                <a:ea typeface="Lato"/>
                <a:cs typeface="Lato"/>
                <a:sym typeface="Lato"/>
              </a:rPr>
              <a:t>　2. </a:t>
            </a:r>
            <a:r>
              <a:rPr lang="ja" sz="1800">
                <a:latin typeface="Lato"/>
                <a:ea typeface="Lato"/>
                <a:cs typeface="Lato"/>
                <a:sym typeface="Lato"/>
              </a:rPr>
              <a:t>サブネット</a:t>
            </a:r>
            <a:r>
              <a:rPr b="0" lang="ja" sz="1800">
                <a:latin typeface="Lato"/>
                <a:ea typeface="Lato"/>
                <a:cs typeface="Lato"/>
                <a:sym typeface="Lato"/>
              </a:rPr>
              <a:t>作成</a:t>
            </a:r>
            <a:br>
              <a:rPr b="0" lang="ja" sz="1800">
                <a:latin typeface="Lato"/>
                <a:ea typeface="Lato"/>
                <a:cs typeface="Lato"/>
                <a:sym typeface="Lato"/>
              </a:rPr>
            </a:br>
            <a:r>
              <a:rPr b="0" lang="ja" sz="1800">
                <a:latin typeface="Lato"/>
                <a:ea typeface="Lato"/>
                <a:cs typeface="Lato"/>
                <a:sym typeface="Lato"/>
              </a:rPr>
              <a:t>　3. </a:t>
            </a:r>
            <a:r>
              <a:rPr lang="ja" sz="1800">
                <a:latin typeface="Lato"/>
                <a:ea typeface="Lato"/>
                <a:cs typeface="Lato"/>
                <a:sym typeface="Lato"/>
              </a:rPr>
              <a:t>ゲートウェイ</a:t>
            </a:r>
            <a:r>
              <a:rPr b="0" lang="ja" sz="1800">
                <a:latin typeface="Lato"/>
                <a:ea typeface="Lato"/>
                <a:cs typeface="Lato"/>
                <a:sym typeface="Lato"/>
              </a:rPr>
              <a:t>作成</a:t>
            </a:r>
            <a:endParaRPr b="0" sz="1800">
              <a:latin typeface="Lato"/>
              <a:ea typeface="Lato"/>
              <a:cs typeface="Lato"/>
              <a:sym typeface="Lato"/>
            </a:endParaRPr>
          </a:p>
        </p:txBody>
      </p:sp>
      <p:sp>
        <p:nvSpPr>
          <p:cNvPr id="188" name="Google Shape;188;p27"/>
          <p:cNvSpPr txBox="1"/>
          <p:nvPr>
            <p:ph idx="4294967295" type="title"/>
          </p:nvPr>
        </p:nvSpPr>
        <p:spPr>
          <a:xfrm>
            <a:off x="4771475" y="3485050"/>
            <a:ext cx="4093500" cy="16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　4. </a:t>
            </a:r>
            <a:r>
              <a:rPr lang="ja" sz="1800">
                <a:latin typeface="Lato"/>
                <a:ea typeface="Lato"/>
                <a:cs typeface="Lato"/>
                <a:sym typeface="Lato"/>
              </a:rPr>
              <a:t>ルートテーブル</a:t>
            </a:r>
            <a:r>
              <a:rPr b="0" lang="ja" sz="1800">
                <a:latin typeface="Lato"/>
                <a:ea typeface="Lato"/>
                <a:cs typeface="Lato"/>
                <a:sym typeface="Lato"/>
              </a:rPr>
              <a:t>設定</a:t>
            </a:r>
            <a:br>
              <a:rPr b="0" lang="ja" sz="1800">
                <a:latin typeface="Lato"/>
                <a:ea typeface="Lato"/>
                <a:cs typeface="Lato"/>
                <a:sym typeface="Lato"/>
              </a:rPr>
            </a:br>
            <a:r>
              <a:rPr b="0" lang="ja" sz="1800">
                <a:latin typeface="Lato"/>
                <a:ea typeface="Lato"/>
                <a:cs typeface="Lato"/>
                <a:sym typeface="Lato"/>
              </a:rPr>
              <a:t>　</a:t>
            </a:r>
            <a:endParaRPr b="0" sz="18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194" name="Google Shape;194;p28"/>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195" name="Google Shape;195;p28"/>
          <p:cNvPicPr preferRelativeResize="0"/>
          <p:nvPr/>
        </p:nvPicPr>
        <p:blipFill>
          <a:blip r:embed="rId3">
            <a:alphaModFix/>
          </a:blip>
          <a:stretch>
            <a:fillRect/>
          </a:stretch>
        </p:blipFill>
        <p:spPr>
          <a:xfrm>
            <a:off x="799925" y="799325"/>
            <a:ext cx="7110136" cy="4267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01" name="Google Shape;201;p29"/>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202" name="Google Shape;202;p29"/>
          <p:cNvPicPr preferRelativeResize="0"/>
          <p:nvPr/>
        </p:nvPicPr>
        <p:blipFill>
          <a:blip r:embed="rId3">
            <a:alphaModFix/>
          </a:blip>
          <a:stretch>
            <a:fillRect/>
          </a:stretch>
        </p:blipFill>
        <p:spPr>
          <a:xfrm>
            <a:off x="469125" y="946750"/>
            <a:ext cx="8053344" cy="3891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08" name="Google Shape;208;p30"/>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209" name="Google Shape;209;p30"/>
          <p:cNvPicPr preferRelativeResize="0"/>
          <p:nvPr/>
        </p:nvPicPr>
        <p:blipFill>
          <a:blip r:embed="rId3">
            <a:alphaModFix/>
          </a:blip>
          <a:stretch>
            <a:fillRect/>
          </a:stretch>
        </p:blipFill>
        <p:spPr>
          <a:xfrm>
            <a:off x="881900" y="946750"/>
            <a:ext cx="6777819" cy="3891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15" name="Google Shape;215;p31"/>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216" name="Google Shape;216;p31"/>
          <p:cNvPicPr preferRelativeResize="0"/>
          <p:nvPr/>
        </p:nvPicPr>
        <p:blipFill>
          <a:blip r:embed="rId3">
            <a:alphaModFix/>
          </a:blip>
          <a:stretch>
            <a:fillRect/>
          </a:stretch>
        </p:blipFill>
        <p:spPr>
          <a:xfrm>
            <a:off x="896225" y="946750"/>
            <a:ext cx="7064221" cy="3891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スライドにメモを貼り付けているダクトテープ" id="79" name="Google Shape;79;p1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0" name="Google Shape;80;p1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2500">
                <a:solidFill>
                  <a:schemeClr val="lt2"/>
                </a:solidFill>
                <a:latin typeface="Raleway"/>
                <a:ea typeface="Raleway"/>
                <a:cs typeface="Raleway"/>
                <a:sym typeface="Raleway"/>
              </a:rPr>
              <a:t>目次</a:t>
            </a:r>
            <a:endParaRPr b="1" sz="2500">
              <a:solidFill>
                <a:schemeClr val="lt2"/>
              </a:solidFill>
              <a:latin typeface="Raleway"/>
              <a:ea typeface="Raleway"/>
              <a:cs typeface="Raleway"/>
              <a:sym typeface="Raleway"/>
            </a:endParaRPr>
          </a:p>
        </p:txBody>
      </p:sp>
      <p:sp>
        <p:nvSpPr>
          <p:cNvPr id="81" name="Google Shape;81;p14"/>
          <p:cNvSpPr txBox="1"/>
          <p:nvPr>
            <p:ph idx="4294967295" type="body"/>
          </p:nvPr>
        </p:nvSpPr>
        <p:spPr>
          <a:xfrm>
            <a:off x="2855550" y="1377475"/>
            <a:ext cx="35235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1400">
                <a:solidFill>
                  <a:srgbClr val="000000"/>
                </a:solidFill>
              </a:rPr>
              <a:t>①EC2とは</a:t>
            </a:r>
            <a:endParaRPr b="1" sz="1400">
              <a:solidFill>
                <a:srgbClr val="000000"/>
              </a:solidFill>
            </a:endParaRPr>
          </a:p>
          <a:p>
            <a:pPr indent="0" lvl="0" marL="0" rtl="0" algn="l">
              <a:spcBef>
                <a:spcPts val="1000"/>
              </a:spcBef>
              <a:spcAft>
                <a:spcPts val="0"/>
              </a:spcAft>
              <a:buNone/>
            </a:pPr>
            <a:r>
              <a:rPr b="1" lang="ja" sz="1400">
                <a:solidFill>
                  <a:srgbClr val="000000"/>
                </a:solidFill>
              </a:rPr>
              <a:t>②EC2作成(実践)</a:t>
            </a:r>
            <a:endParaRPr b="1" sz="1400">
              <a:solidFill>
                <a:srgbClr val="000000"/>
              </a:solidFill>
            </a:endParaRPr>
          </a:p>
          <a:p>
            <a:pPr indent="0" lvl="0" marL="0" rtl="0" algn="l">
              <a:spcBef>
                <a:spcPts val="1000"/>
              </a:spcBef>
              <a:spcAft>
                <a:spcPts val="0"/>
              </a:spcAft>
              <a:buNone/>
            </a:pPr>
            <a:r>
              <a:rPr b="1" lang="ja" sz="1400">
                <a:solidFill>
                  <a:srgbClr val="000000"/>
                </a:solidFill>
              </a:rPr>
              <a:t>③</a:t>
            </a:r>
            <a:r>
              <a:rPr b="1" lang="ja" sz="1400"/>
              <a:t>VPCとは</a:t>
            </a:r>
            <a:endParaRPr b="1" sz="1400">
              <a:solidFill>
                <a:srgbClr val="000000"/>
              </a:solidFill>
            </a:endParaRPr>
          </a:p>
          <a:p>
            <a:pPr indent="0" lvl="0" marL="0" rtl="0" algn="l">
              <a:spcBef>
                <a:spcPts val="1000"/>
              </a:spcBef>
              <a:spcAft>
                <a:spcPts val="0"/>
              </a:spcAft>
              <a:buNone/>
            </a:pPr>
            <a:r>
              <a:rPr b="1" lang="ja" sz="1400">
                <a:solidFill>
                  <a:srgbClr val="000000"/>
                </a:solidFill>
              </a:rPr>
              <a:t>④</a:t>
            </a:r>
            <a:r>
              <a:rPr b="1" lang="ja" sz="1400"/>
              <a:t>ネットワーク作成(実践)</a:t>
            </a:r>
            <a:endParaRPr b="1" sz="1400">
              <a:solidFill>
                <a:srgbClr val="000000"/>
              </a:solidFill>
            </a:endParaRPr>
          </a:p>
          <a:p>
            <a:pPr indent="0" lvl="0" marL="0" rtl="0" algn="l">
              <a:spcBef>
                <a:spcPts val="1000"/>
              </a:spcBef>
              <a:spcAft>
                <a:spcPts val="0"/>
              </a:spcAft>
              <a:buNone/>
            </a:pPr>
            <a:r>
              <a:rPr b="1" lang="ja" sz="1400">
                <a:solidFill>
                  <a:srgbClr val="000000"/>
                </a:solidFill>
              </a:rPr>
              <a:t>⑤作成した</a:t>
            </a:r>
            <a:r>
              <a:rPr b="1" lang="ja" sz="1400"/>
              <a:t>ネットワークにEC2作成(実践)</a:t>
            </a:r>
            <a:endParaRPr b="1" sz="1400"/>
          </a:p>
          <a:p>
            <a:pPr indent="0" lvl="0" marL="0" rtl="0" algn="l">
              <a:spcBef>
                <a:spcPts val="1000"/>
              </a:spcBef>
              <a:spcAft>
                <a:spcPts val="1000"/>
              </a:spcAft>
              <a:buNone/>
            </a:pPr>
            <a:r>
              <a:rPr b="1" lang="ja" sz="1400"/>
              <a:t>⑥MatterMost構築(実践)</a:t>
            </a:r>
            <a:endParaRPr b="1"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22" name="Google Shape;222;p32"/>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223" name="Google Shape;223;p32"/>
          <p:cNvPicPr preferRelativeResize="0"/>
          <p:nvPr/>
        </p:nvPicPr>
        <p:blipFill>
          <a:blip r:embed="rId3">
            <a:alphaModFix/>
          </a:blip>
          <a:stretch>
            <a:fillRect/>
          </a:stretch>
        </p:blipFill>
        <p:spPr>
          <a:xfrm>
            <a:off x="1097375" y="1144400"/>
            <a:ext cx="6146811" cy="3891950"/>
          </a:xfrm>
          <a:prstGeom prst="rect">
            <a:avLst/>
          </a:prstGeom>
          <a:noFill/>
          <a:ln>
            <a:noFill/>
          </a:ln>
        </p:spPr>
      </p:pic>
      <p:sp>
        <p:nvSpPr>
          <p:cNvPr id="224" name="Google Shape;224;p32"/>
          <p:cNvSpPr txBox="1"/>
          <p:nvPr>
            <p:ph idx="4294967295" type="title"/>
          </p:nvPr>
        </p:nvSpPr>
        <p:spPr>
          <a:xfrm>
            <a:off x="535775" y="794350"/>
            <a:ext cx="8167200" cy="54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作成完了すると以下の画面になります</a:t>
            </a:r>
            <a:endParaRPr b="0" sz="18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30" name="Google Shape;230;p33"/>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231" name="Google Shape;231;p33"/>
          <p:cNvPicPr preferRelativeResize="0"/>
          <p:nvPr/>
        </p:nvPicPr>
        <p:blipFill>
          <a:blip r:embed="rId3">
            <a:alphaModFix/>
          </a:blip>
          <a:stretch>
            <a:fillRect/>
          </a:stretch>
        </p:blipFill>
        <p:spPr>
          <a:xfrm>
            <a:off x="381000" y="946750"/>
            <a:ext cx="8033244" cy="389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37" name="Google Shape;237;p34"/>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2. サブネット作成</a:t>
            </a:r>
            <a:endParaRPr b="0" sz="1800">
              <a:latin typeface="Lato"/>
              <a:ea typeface="Lato"/>
              <a:cs typeface="Lato"/>
              <a:sym typeface="Lato"/>
            </a:endParaRPr>
          </a:p>
        </p:txBody>
      </p:sp>
      <p:pic>
        <p:nvPicPr>
          <p:cNvPr id="238" name="Google Shape;238;p34"/>
          <p:cNvPicPr preferRelativeResize="0"/>
          <p:nvPr/>
        </p:nvPicPr>
        <p:blipFill>
          <a:blip r:embed="rId3">
            <a:alphaModFix/>
          </a:blip>
          <a:stretch>
            <a:fillRect/>
          </a:stretch>
        </p:blipFill>
        <p:spPr>
          <a:xfrm>
            <a:off x="152400" y="1175350"/>
            <a:ext cx="8839200" cy="33160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44" name="Google Shape;244;p35"/>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2. サブネット作成</a:t>
            </a:r>
            <a:endParaRPr b="0" sz="1800">
              <a:latin typeface="Lato"/>
              <a:ea typeface="Lato"/>
              <a:cs typeface="Lato"/>
              <a:sym typeface="Lato"/>
            </a:endParaRPr>
          </a:p>
        </p:txBody>
      </p:sp>
      <p:pic>
        <p:nvPicPr>
          <p:cNvPr id="245" name="Google Shape;245;p35"/>
          <p:cNvPicPr preferRelativeResize="0"/>
          <p:nvPr/>
        </p:nvPicPr>
        <p:blipFill>
          <a:blip r:embed="rId3">
            <a:alphaModFix/>
          </a:blip>
          <a:stretch>
            <a:fillRect/>
          </a:stretch>
        </p:blipFill>
        <p:spPr>
          <a:xfrm>
            <a:off x="685800" y="1022950"/>
            <a:ext cx="7440808" cy="3891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51" name="Google Shape;251;p36"/>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2. サブネット作成</a:t>
            </a:r>
            <a:endParaRPr b="0" sz="1800">
              <a:latin typeface="Lato"/>
              <a:ea typeface="Lato"/>
              <a:cs typeface="Lato"/>
              <a:sym typeface="Lato"/>
            </a:endParaRPr>
          </a:p>
        </p:txBody>
      </p:sp>
      <p:pic>
        <p:nvPicPr>
          <p:cNvPr id="252" name="Google Shape;252;p36"/>
          <p:cNvPicPr preferRelativeResize="0"/>
          <p:nvPr/>
        </p:nvPicPr>
        <p:blipFill>
          <a:blip r:embed="rId3">
            <a:alphaModFix/>
          </a:blip>
          <a:stretch>
            <a:fillRect/>
          </a:stretch>
        </p:blipFill>
        <p:spPr>
          <a:xfrm>
            <a:off x="1415400" y="1099150"/>
            <a:ext cx="6160800" cy="3891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58" name="Google Shape;258;p37"/>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2. サブネット作成</a:t>
            </a:r>
            <a:endParaRPr b="0" sz="1800">
              <a:latin typeface="Lato"/>
              <a:ea typeface="Lato"/>
              <a:cs typeface="Lato"/>
              <a:sym typeface="Lato"/>
            </a:endParaRPr>
          </a:p>
        </p:txBody>
      </p:sp>
      <p:pic>
        <p:nvPicPr>
          <p:cNvPr id="259" name="Google Shape;259;p37"/>
          <p:cNvPicPr preferRelativeResize="0"/>
          <p:nvPr/>
        </p:nvPicPr>
        <p:blipFill>
          <a:blip r:embed="rId3">
            <a:alphaModFix/>
          </a:blip>
          <a:stretch>
            <a:fillRect/>
          </a:stretch>
        </p:blipFill>
        <p:spPr>
          <a:xfrm>
            <a:off x="902313" y="1099150"/>
            <a:ext cx="7339387" cy="3891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65" name="Google Shape;265;p38"/>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3</a:t>
            </a:r>
            <a:r>
              <a:rPr b="0" lang="ja" sz="1800">
                <a:latin typeface="Lato"/>
                <a:ea typeface="Lato"/>
                <a:cs typeface="Lato"/>
                <a:sym typeface="Lato"/>
              </a:rPr>
              <a:t>. </a:t>
            </a:r>
            <a:r>
              <a:rPr b="0" lang="ja" sz="1800">
                <a:latin typeface="Lato"/>
                <a:ea typeface="Lato"/>
                <a:cs typeface="Lato"/>
                <a:sym typeface="Lato"/>
              </a:rPr>
              <a:t>ゲートウェイ</a:t>
            </a:r>
            <a:r>
              <a:rPr b="0" lang="ja" sz="1800">
                <a:latin typeface="Lato"/>
                <a:ea typeface="Lato"/>
                <a:cs typeface="Lato"/>
                <a:sym typeface="Lato"/>
              </a:rPr>
              <a:t>作成</a:t>
            </a:r>
            <a:endParaRPr b="0" sz="1800">
              <a:latin typeface="Lato"/>
              <a:ea typeface="Lato"/>
              <a:cs typeface="Lato"/>
              <a:sym typeface="Lato"/>
            </a:endParaRPr>
          </a:p>
        </p:txBody>
      </p:sp>
      <p:pic>
        <p:nvPicPr>
          <p:cNvPr id="266" name="Google Shape;266;p38"/>
          <p:cNvPicPr preferRelativeResize="0"/>
          <p:nvPr/>
        </p:nvPicPr>
        <p:blipFill>
          <a:blip r:embed="rId3">
            <a:alphaModFix/>
          </a:blip>
          <a:stretch>
            <a:fillRect/>
          </a:stretch>
        </p:blipFill>
        <p:spPr>
          <a:xfrm>
            <a:off x="1565700" y="946750"/>
            <a:ext cx="5860191" cy="3891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72" name="Google Shape;272;p39"/>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3. ゲートウェイ作成</a:t>
            </a:r>
            <a:endParaRPr b="0" sz="1800">
              <a:latin typeface="Lato"/>
              <a:ea typeface="Lato"/>
              <a:cs typeface="Lato"/>
              <a:sym typeface="Lato"/>
            </a:endParaRPr>
          </a:p>
        </p:txBody>
      </p:sp>
      <p:pic>
        <p:nvPicPr>
          <p:cNvPr id="273" name="Google Shape;273;p39"/>
          <p:cNvPicPr preferRelativeResize="0"/>
          <p:nvPr/>
        </p:nvPicPr>
        <p:blipFill>
          <a:blip r:embed="rId3">
            <a:alphaModFix/>
          </a:blip>
          <a:stretch>
            <a:fillRect/>
          </a:stretch>
        </p:blipFill>
        <p:spPr>
          <a:xfrm>
            <a:off x="684888" y="1052725"/>
            <a:ext cx="7774220" cy="3891951"/>
          </a:xfrm>
          <a:prstGeom prst="rect">
            <a:avLst/>
          </a:prstGeom>
          <a:noFill/>
          <a:ln>
            <a:noFill/>
          </a:ln>
        </p:spPr>
      </p:pic>
      <p:pic>
        <p:nvPicPr>
          <p:cNvPr id="274" name="Google Shape;274;p39"/>
          <p:cNvPicPr preferRelativeResize="0"/>
          <p:nvPr/>
        </p:nvPicPr>
        <p:blipFill>
          <a:blip r:embed="rId4">
            <a:alphaModFix/>
          </a:blip>
          <a:stretch>
            <a:fillRect/>
          </a:stretch>
        </p:blipFill>
        <p:spPr>
          <a:xfrm>
            <a:off x="6312600" y="505125"/>
            <a:ext cx="2544450" cy="517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80" name="Google Shape;280;p40"/>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3. ゲートウェイ作成</a:t>
            </a:r>
            <a:endParaRPr b="0" sz="1800">
              <a:latin typeface="Lato"/>
              <a:ea typeface="Lato"/>
              <a:cs typeface="Lato"/>
              <a:sym typeface="Lato"/>
            </a:endParaRPr>
          </a:p>
        </p:txBody>
      </p:sp>
      <p:pic>
        <p:nvPicPr>
          <p:cNvPr id="281" name="Google Shape;281;p40"/>
          <p:cNvPicPr preferRelativeResize="0"/>
          <p:nvPr/>
        </p:nvPicPr>
        <p:blipFill>
          <a:blip r:embed="rId3">
            <a:alphaModFix/>
          </a:blip>
          <a:stretch>
            <a:fillRect/>
          </a:stretch>
        </p:blipFill>
        <p:spPr>
          <a:xfrm>
            <a:off x="152400" y="1099150"/>
            <a:ext cx="8699652" cy="3891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87" name="Google Shape;287;p41"/>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3. ゲートウェイ作成</a:t>
            </a:r>
            <a:endParaRPr b="0" sz="1800">
              <a:latin typeface="Lato"/>
              <a:ea typeface="Lato"/>
              <a:cs typeface="Lato"/>
              <a:sym typeface="Lato"/>
            </a:endParaRPr>
          </a:p>
        </p:txBody>
      </p:sp>
      <p:pic>
        <p:nvPicPr>
          <p:cNvPr id="288" name="Google Shape;288;p41"/>
          <p:cNvPicPr preferRelativeResize="0"/>
          <p:nvPr/>
        </p:nvPicPr>
        <p:blipFill>
          <a:blip r:embed="rId3">
            <a:alphaModFix/>
          </a:blip>
          <a:stretch>
            <a:fillRect/>
          </a:stretch>
        </p:blipFill>
        <p:spPr>
          <a:xfrm>
            <a:off x="152400" y="1403950"/>
            <a:ext cx="8839202" cy="3532843"/>
          </a:xfrm>
          <a:prstGeom prst="rect">
            <a:avLst/>
          </a:prstGeom>
          <a:noFill/>
          <a:ln>
            <a:noFill/>
          </a:ln>
        </p:spPr>
      </p:pic>
      <p:sp>
        <p:nvSpPr>
          <p:cNvPr id="289" name="Google Shape;289;p41"/>
          <p:cNvSpPr txBox="1"/>
          <p:nvPr>
            <p:ph idx="4294967295" type="title"/>
          </p:nvPr>
        </p:nvSpPr>
        <p:spPr>
          <a:xfrm>
            <a:off x="535775" y="870550"/>
            <a:ext cx="8167200" cy="54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VPCへのアタッチが完了</a:t>
            </a:r>
            <a:endParaRPr b="0" sz="1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332075" y="2083025"/>
            <a:ext cx="65772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①EC2</a:t>
            </a:r>
            <a:r>
              <a:rPr lang="ja">
                <a:solidFill>
                  <a:schemeClr val="accent5"/>
                </a:solidFill>
              </a:rPr>
              <a:t>とは</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95" name="Google Shape;295;p42"/>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3. ゲートウェイ作成</a:t>
            </a:r>
            <a:endParaRPr b="0" sz="1800">
              <a:latin typeface="Lato"/>
              <a:ea typeface="Lato"/>
              <a:cs typeface="Lato"/>
              <a:sym typeface="Lato"/>
            </a:endParaRPr>
          </a:p>
        </p:txBody>
      </p:sp>
      <p:pic>
        <p:nvPicPr>
          <p:cNvPr id="296" name="Google Shape;296;p42"/>
          <p:cNvPicPr preferRelativeResize="0"/>
          <p:nvPr/>
        </p:nvPicPr>
        <p:blipFill>
          <a:blip r:embed="rId3">
            <a:alphaModFix/>
          </a:blip>
          <a:stretch>
            <a:fillRect/>
          </a:stretch>
        </p:blipFill>
        <p:spPr>
          <a:xfrm>
            <a:off x="557000" y="870550"/>
            <a:ext cx="7397675" cy="3891950"/>
          </a:xfrm>
          <a:prstGeom prst="rect">
            <a:avLst/>
          </a:prstGeom>
          <a:noFill/>
          <a:ln>
            <a:noFill/>
          </a:ln>
        </p:spPr>
      </p:pic>
      <p:sp>
        <p:nvSpPr>
          <p:cNvPr id="297" name="Google Shape;297;p42"/>
          <p:cNvSpPr txBox="1"/>
          <p:nvPr>
            <p:ph idx="4294967295" type="title"/>
          </p:nvPr>
        </p:nvSpPr>
        <p:spPr>
          <a:xfrm>
            <a:off x="632050" y="473670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ja" sz="1400">
                <a:solidFill>
                  <a:srgbClr val="FF0000"/>
                </a:solidFill>
                <a:latin typeface="Lato"/>
                <a:ea typeface="Lato"/>
                <a:cs typeface="Lato"/>
                <a:sym typeface="Lato"/>
              </a:rPr>
              <a:t>3. ゲートウェイ作成</a:t>
            </a:r>
            <a:endParaRPr sz="1400">
              <a:solidFill>
                <a:srgbClr val="FF0000"/>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303" name="Google Shape;303;p43"/>
          <p:cNvSpPr txBox="1"/>
          <p:nvPr>
            <p:ph idx="4294967295" type="title"/>
          </p:nvPr>
        </p:nvSpPr>
        <p:spPr>
          <a:xfrm>
            <a:off x="4098975" y="337150"/>
            <a:ext cx="27912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a:t>
            </a:r>
            <a:r>
              <a:rPr b="0" lang="ja" sz="1800">
                <a:latin typeface="Lato"/>
                <a:ea typeface="Lato"/>
                <a:cs typeface="Lato"/>
                <a:sym typeface="Lato"/>
              </a:rPr>
              <a:t>. </a:t>
            </a:r>
            <a:r>
              <a:rPr b="0" lang="ja" sz="1800">
                <a:latin typeface="Lato"/>
                <a:ea typeface="Lato"/>
                <a:cs typeface="Lato"/>
                <a:sym typeface="Lato"/>
              </a:rPr>
              <a:t>ルートテーブル設定</a:t>
            </a:r>
            <a:endParaRPr b="0" sz="1800">
              <a:latin typeface="Lato"/>
              <a:ea typeface="Lato"/>
              <a:cs typeface="Lato"/>
              <a:sym typeface="Lato"/>
            </a:endParaRPr>
          </a:p>
        </p:txBody>
      </p:sp>
      <p:pic>
        <p:nvPicPr>
          <p:cNvPr id="304" name="Google Shape;304;p43"/>
          <p:cNvPicPr preferRelativeResize="0"/>
          <p:nvPr/>
        </p:nvPicPr>
        <p:blipFill>
          <a:blip r:embed="rId3">
            <a:alphaModFix/>
          </a:blip>
          <a:stretch>
            <a:fillRect/>
          </a:stretch>
        </p:blipFill>
        <p:spPr>
          <a:xfrm>
            <a:off x="331500" y="1013175"/>
            <a:ext cx="8326301" cy="3426600"/>
          </a:xfrm>
          <a:prstGeom prst="rect">
            <a:avLst/>
          </a:prstGeom>
          <a:noFill/>
          <a:ln>
            <a:noFill/>
          </a:ln>
        </p:spPr>
      </p:pic>
      <p:sp>
        <p:nvSpPr>
          <p:cNvPr id="305" name="Google Shape;305;p43"/>
          <p:cNvSpPr/>
          <p:nvPr/>
        </p:nvSpPr>
        <p:spPr>
          <a:xfrm>
            <a:off x="309450" y="3868025"/>
            <a:ext cx="1222200" cy="63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4"/>
          <p:cNvPicPr preferRelativeResize="0"/>
          <p:nvPr/>
        </p:nvPicPr>
        <p:blipFill rotWithShape="1">
          <a:blip r:embed="rId3">
            <a:alphaModFix/>
          </a:blip>
          <a:srcRect b="0" l="0" r="0" t="19034"/>
          <a:stretch/>
        </p:blipFill>
        <p:spPr>
          <a:xfrm>
            <a:off x="817700" y="1946000"/>
            <a:ext cx="7175474" cy="3151075"/>
          </a:xfrm>
          <a:prstGeom prst="rect">
            <a:avLst/>
          </a:prstGeom>
          <a:noFill/>
          <a:ln>
            <a:noFill/>
          </a:ln>
        </p:spPr>
      </p:pic>
      <p:sp>
        <p:nvSpPr>
          <p:cNvPr id="311" name="Google Shape;311;p44"/>
          <p:cNvSpPr txBox="1"/>
          <p:nvPr>
            <p:ph idx="4294967295" type="title"/>
          </p:nvPr>
        </p:nvSpPr>
        <p:spPr>
          <a:xfrm>
            <a:off x="535775" y="178750"/>
            <a:ext cx="80049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(前提知識)</a:t>
            </a:r>
            <a:r>
              <a:rPr lang="ja" sz="3600">
                <a:solidFill>
                  <a:schemeClr val="dk1"/>
                </a:solidFill>
                <a:latin typeface="Lato"/>
                <a:ea typeface="Lato"/>
                <a:cs typeface="Lato"/>
                <a:sym typeface="Lato"/>
              </a:rPr>
              <a:t>ルートテーブル</a:t>
            </a:r>
            <a:r>
              <a:rPr lang="ja" sz="3600">
                <a:solidFill>
                  <a:schemeClr val="dk1"/>
                </a:solidFill>
                <a:latin typeface="Lato"/>
                <a:ea typeface="Lato"/>
                <a:cs typeface="Lato"/>
                <a:sym typeface="Lato"/>
              </a:rPr>
              <a:t>について</a:t>
            </a:r>
            <a:endParaRPr sz="2400">
              <a:latin typeface="Lato"/>
              <a:ea typeface="Lato"/>
              <a:cs typeface="Lato"/>
              <a:sym typeface="Lato"/>
            </a:endParaRPr>
          </a:p>
        </p:txBody>
      </p:sp>
      <p:sp>
        <p:nvSpPr>
          <p:cNvPr id="312" name="Google Shape;312;p44"/>
          <p:cNvSpPr txBox="1"/>
          <p:nvPr/>
        </p:nvSpPr>
        <p:spPr>
          <a:xfrm>
            <a:off x="457200" y="914400"/>
            <a:ext cx="8385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ルートテーブルは、ネットワークの経路を設定する</a:t>
            </a:r>
            <a:r>
              <a:rPr b="1" lang="ja"/>
              <a:t>もの</a:t>
            </a:r>
            <a:r>
              <a:rPr b="1" lang="ja"/>
              <a:t>です。 </a:t>
            </a:r>
            <a:endParaRPr b="1"/>
          </a:p>
          <a:p>
            <a:pPr indent="0" lvl="0" marL="0" rtl="0" algn="l">
              <a:spcBef>
                <a:spcPts val="0"/>
              </a:spcBef>
              <a:spcAft>
                <a:spcPts val="0"/>
              </a:spcAft>
              <a:buNone/>
            </a:pPr>
            <a:r>
              <a:rPr b="1" lang="ja"/>
              <a:t>各サブネットに</a:t>
            </a:r>
            <a:r>
              <a:rPr b="1" lang="ja"/>
              <a:t>作成されるルートテーブルに</a:t>
            </a:r>
            <a:r>
              <a:rPr b="1" lang="ja"/>
              <a:t>対し、宛先のネットワークアドレス・ IP アドレスを</a:t>
            </a:r>
            <a:r>
              <a:rPr b="1" lang="ja"/>
              <a:t>登録することでその宛先への通信が可能になります</a:t>
            </a:r>
            <a:r>
              <a:rPr b="1" lang="ja"/>
              <a:t>。 </a:t>
            </a:r>
            <a:endParaRPr b="1"/>
          </a:p>
          <a:p>
            <a:pPr indent="0" lvl="0" marL="0" rtl="0" algn="l">
              <a:spcBef>
                <a:spcPts val="0"/>
              </a:spcBef>
              <a:spcAft>
                <a:spcPts val="0"/>
              </a:spcAft>
              <a:buNone/>
            </a:pPr>
            <a:r>
              <a:rPr b="1" lang="ja"/>
              <a:t>スマホのアドレス帳やアクセス制限をするためのホワイトリストのようなものです。</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5"/>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318" name="Google Shape;318;p45"/>
          <p:cNvSpPr txBox="1"/>
          <p:nvPr>
            <p:ph idx="4294967295" type="title"/>
          </p:nvPr>
        </p:nvSpPr>
        <p:spPr>
          <a:xfrm>
            <a:off x="4098975" y="337150"/>
            <a:ext cx="30615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a:t>
            </a:r>
            <a:r>
              <a:rPr b="0" lang="ja" sz="1800">
                <a:latin typeface="Lato"/>
                <a:ea typeface="Lato"/>
                <a:cs typeface="Lato"/>
                <a:sym typeface="Lato"/>
              </a:rPr>
              <a:t>ルートテーブル</a:t>
            </a:r>
            <a:r>
              <a:rPr b="0" lang="ja" sz="1800">
                <a:latin typeface="Lato"/>
                <a:ea typeface="Lato"/>
                <a:cs typeface="Lato"/>
                <a:sym typeface="Lato"/>
              </a:rPr>
              <a:t>設定</a:t>
            </a:r>
            <a:endParaRPr b="0" sz="1800">
              <a:latin typeface="Lato"/>
              <a:ea typeface="Lato"/>
              <a:cs typeface="Lato"/>
              <a:sym typeface="Lato"/>
            </a:endParaRPr>
          </a:p>
        </p:txBody>
      </p:sp>
      <p:pic>
        <p:nvPicPr>
          <p:cNvPr id="319" name="Google Shape;319;p45"/>
          <p:cNvPicPr preferRelativeResize="0"/>
          <p:nvPr/>
        </p:nvPicPr>
        <p:blipFill>
          <a:blip r:embed="rId3">
            <a:alphaModFix/>
          </a:blip>
          <a:stretch>
            <a:fillRect/>
          </a:stretch>
        </p:blipFill>
        <p:spPr>
          <a:xfrm>
            <a:off x="1081875" y="945575"/>
            <a:ext cx="6459745" cy="38919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325" name="Google Shape;325;p46"/>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a:t>
            </a:r>
            <a:r>
              <a:rPr b="0" lang="ja" sz="1800">
                <a:latin typeface="Lato"/>
                <a:ea typeface="Lato"/>
                <a:cs typeface="Lato"/>
                <a:sym typeface="Lato"/>
              </a:rPr>
              <a:t>ルートテーブル</a:t>
            </a:r>
            <a:r>
              <a:rPr b="0" lang="ja" sz="1800">
                <a:latin typeface="Lato"/>
                <a:ea typeface="Lato"/>
                <a:cs typeface="Lato"/>
                <a:sym typeface="Lato"/>
              </a:rPr>
              <a:t>設定</a:t>
            </a:r>
            <a:endParaRPr b="0" sz="1800">
              <a:latin typeface="Lato"/>
              <a:ea typeface="Lato"/>
              <a:cs typeface="Lato"/>
              <a:sym typeface="Lato"/>
            </a:endParaRPr>
          </a:p>
        </p:txBody>
      </p:sp>
      <p:pic>
        <p:nvPicPr>
          <p:cNvPr id="326" name="Google Shape;326;p46"/>
          <p:cNvPicPr preferRelativeResize="0"/>
          <p:nvPr/>
        </p:nvPicPr>
        <p:blipFill>
          <a:blip r:embed="rId3">
            <a:alphaModFix/>
          </a:blip>
          <a:stretch>
            <a:fillRect/>
          </a:stretch>
        </p:blipFill>
        <p:spPr>
          <a:xfrm>
            <a:off x="1003375" y="946750"/>
            <a:ext cx="6992778" cy="3891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pic>
        <p:nvPicPr>
          <p:cNvPr id="332" name="Google Shape;332;p47"/>
          <p:cNvPicPr preferRelativeResize="0"/>
          <p:nvPr/>
        </p:nvPicPr>
        <p:blipFill>
          <a:blip r:embed="rId3">
            <a:alphaModFix/>
          </a:blip>
          <a:stretch>
            <a:fillRect/>
          </a:stretch>
        </p:blipFill>
        <p:spPr>
          <a:xfrm>
            <a:off x="304800" y="946750"/>
            <a:ext cx="8544732" cy="3891950"/>
          </a:xfrm>
          <a:prstGeom prst="rect">
            <a:avLst/>
          </a:prstGeom>
          <a:noFill/>
          <a:ln>
            <a:noFill/>
          </a:ln>
        </p:spPr>
      </p:pic>
      <p:sp>
        <p:nvSpPr>
          <p:cNvPr id="333" name="Google Shape;333;p47"/>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ルートテーブル設定</a:t>
            </a:r>
            <a:endParaRPr b="0" sz="18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pic>
        <p:nvPicPr>
          <p:cNvPr id="339" name="Google Shape;339;p48"/>
          <p:cNvPicPr preferRelativeResize="0"/>
          <p:nvPr/>
        </p:nvPicPr>
        <p:blipFill>
          <a:blip r:embed="rId3">
            <a:alphaModFix/>
          </a:blip>
          <a:stretch>
            <a:fillRect/>
          </a:stretch>
        </p:blipFill>
        <p:spPr>
          <a:xfrm>
            <a:off x="762000" y="1022950"/>
            <a:ext cx="7386383" cy="3891949"/>
          </a:xfrm>
          <a:prstGeom prst="rect">
            <a:avLst/>
          </a:prstGeom>
          <a:noFill/>
          <a:ln>
            <a:noFill/>
          </a:ln>
        </p:spPr>
      </p:pic>
      <p:sp>
        <p:nvSpPr>
          <p:cNvPr id="340" name="Google Shape;340;p48"/>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ルートテーブル設定</a:t>
            </a:r>
            <a:endParaRPr b="0" sz="18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pic>
        <p:nvPicPr>
          <p:cNvPr id="346" name="Google Shape;346;p49"/>
          <p:cNvPicPr preferRelativeResize="0"/>
          <p:nvPr/>
        </p:nvPicPr>
        <p:blipFill>
          <a:blip r:embed="rId3">
            <a:alphaModFix/>
          </a:blip>
          <a:stretch>
            <a:fillRect/>
          </a:stretch>
        </p:blipFill>
        <p:spPr>
          <a:xfrm>
            <a:off x="152400" y="1099150"/>
            <a:ext cx="8839203" cy="3522472"/>
          </a:xfrm>
          <a:prstGeom prst="rect">
            <a:avLst/>
          </a:prstGeom>
          <a:noFill/>
          <a:ln>
            <a:noFill/>
          </a:ln>
        </p:spPr>
      </p:pic>
      <p:sp>
        <p:nvSpPr>
          <p:cNvPr id="347" name="Google Shape;347;p49"/>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ルートテーブル設定</a:t>
            </a:r>
            <a:endParaRPr b="0" sz="1800">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pic>
        <p:nvPicPr>
          <p:cNvPr id="353" name="Google Shape;353;p50"/>
          <p:cNvPicPr preferRelativeResize="0"/>
          <p:nvPr/>
        </p:nvPicPr>
        <p:blipFill>
          <a:blip r:embed="rId3">
            <a:alphaModFix/>
          </a:blip>
          <a:stretch>
            <a:fillRect/>
          </a:stretch>
        </p:blipFill>
        <p:spPr>
          <a:xfrm>
            <a:off x="685800" y="946750"/>
            <a:ext cx="7844902" cy="3891950"/>
          </a:xfrm>
          <a:prstGeom prst="rect">
            <a:avLst/>
          </a:prstGeom>
          <a:noFill/>
          <a:ln>
            <a:noFill/>
          </a:ln>
        </p:spPr>
      </p:pic>
      <p:sp>
        <p:nvSpPr>
          <p:cNvPr id="354" name="Google Shape;354;p50"/>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ルートテーブル設定</a:t>
            </a:r>
            <a:endParaRPr b="0" sz="18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pic>
        <p:nvPicPr>
          <p:cNvPr id="360" name="Google Shape;360;p51"/>
          <p:cNvPicPr preferRelativeResize="0"/>
          <p:nvPr/>
        </p:nvPicPr>
        <p:blipFill>
          <a:blip r:embed="rId3">
            <a:alphaModFix/>
          </a:blip>
          <a:stretch>
            <a:fillRect/>
          </a:stretch>
        </p:blipFill>
        <p:spPr>
          <a:xfrm>
            <a:off x="152400" y="1251550"/>
            <a:ext cx="8839201" cy="3160889"/>
          </a:xfrm>
          <a:prstGeom prst="rect">
            <a:avLst/>
          </a:prstGeom>
          <a:noFill/>
          <a:ln>
            <a:noFill/>
          </a:ln>
        </p:spPr>
      </p:pic>
      <p:sp>
        <p:nvSpPr>
          <p:cNvPr id="361" name="Google Shape;361;p51"/>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ルートテーブル設定</a:t>
            </a:r>
            <a:endParaRPr b="0" sz="1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nvSpPr>
        <p:spPr>
          <a:xfrm>
            <a:off x="5150496" y="4964374"/>
            <a:ext cx="3954600" cy="179100"/>
          </a:xfrm>
          <a:prstGeom prst="rect">
            <a:avLst/>
          </a:prstGeom>
          <a:noFill/>
          <a:ln>
            <a:noFill/>
          </a:ln>
        </p:spPr>
        <p:txBody>
          <a:bodyPr anchorCtr="0" anchor="t" bIns="39550" lIns="79125" spcFirstLastPara="1" rIns="62300" wrap="square" tIns="39550">
            <a:noAutofit/>
          </a:bodyPr>
          <a:lstStyle/>
          <a:p>
            <a:pPr indent="0" lvl="0" marL="0" rtl="0" algn="r">
              <a:spcBef>
                <a:spcPts val="0"/>
              </a:spcBef>
              <a:spcAft>
                <a:spcPts val="0"/>
              </a:spcAft>
              <a:buNone/>
            </a:pPr>
            <a:r>
              <a:t/>
            </a:r>
            <a:endParaRPr b="1" sz="1000">
              <a:solidFill>
                <a:srgbClr val="434343"/>
              </a:solidFill>
            </a:endParaRPr>
          </a:p>
        </p:txBody>
      </p:sp>
      <p:sp>
        <p:nvSpPr>
          <p:cNvPr id="92" name="Google Shape;92;p16"/>
          <p:cNvSpPr/>
          <p:nvPr/>
        </p:nvSpPr>
        <p:spPr>
          <a:xfrm>
            <a:off x="112127" y="145894"/>
            <a:ext cx="9343800" cy="445200"/>
          </a:xfrm>
          <a:prstGeom prst="rect">
            <a:avLst/>
          </a:prstGeom>
          <a:noFill/>
          <a:ln>
            <a:noFill/>
          </a:ln>
        </p:spPr>
        <p:txBody>
          <a:bodyPr anchorCtr="0" anchor="ctr" bIns="31150" lIns="79125" spcFirstLastPara="1" rIns="79125" wrap="square" tIns="39550">
            <a:noAutofit/>
          </a:bodyPr>
          <a:lstStyle/>
          <a:p>
            <a:pPr indent="0" lvl="0" marL="0" marR="0" rtl="0" algn="l">
              <a:lnSpc>
                <a:spcPct val="120000"/>
              </a:lnSpc>
              <a:spcBef>
                <a:spcPts val="0"/>
              </a:spcBef>
              <a:spcAft>
                <a:spcPts val="0"/>
              </a:spcAft>
              <a:buClr>
                <a:srgbClr val="000000"/>
              </a:buClr>
              <a:buSzPts val="2800"/>
              <a:buFont typeface="Arial"/>
              <a:buNone/>
            </a:pPr>
            <a:r>
              <a:rPr b="1" i="0" lang="ja" sz="2800" u="none" cap="none" strike="noStrike">
                <a:solidFill>
                  <a:srgbClr val="C00000"/>
                </a:solidFill>
                <a:latin typeface="Arial"/>
                <a:ea typeface="Arial"/>
                <a:cs typeface="Arial"/>
                <a:sym typeface="Arial"/>
              </a:rPr>
              <a:t>▼</a:t>
            </a:r>
            <a:r>
              <a:rPr b="1" i="0" lang="ja" sz="2800" u="none" cap="none" strike="noStrike">
                <a:solidFill>
                  <a:srgbClr val="2F2F2F"/>
                </a:solidFill>
                <a:latin typeface="Arial"/>
                <a:ea typeface="Arial"/>
                <a:cs typeface="Arial"/>
                <a:sym typeface="Arial"/>
              </a:rPr>
              <a:t> </a:t>
            </a:r>
            <a:r>
              <a:rPr b="1" lang="ja" sz="2800">
                <a:solidFill>
                  <a:srgbClr val="2F2F2F"/>
                </a:solidFill>
              </a:rPr>
              <a:t>「AWS」</a:t>
            </a:r>
            <a:r>
              <a:rPr b="1" i="0" lang="ja" sz="2800" u="none" cap="none" strike="noStrike">
                <a:solidFill>
                  <a:srgbClr val="2F2F2F"/>
                </a:solidFill>
                <a:latin typeface="Arial"/>
                <a:ea typeface="Arial"/>
                <a:cs typeface="Arial"/>
                <a:sym typeface="Arial"/>
              </a:rPr>
              <a:t>とは？　</a:t>
            </a:r>
            <a:endParaRPr b="1" i="0" sz="2800" u="none" cap="none" strike="noStrike">
              <a:solidFill>
                <a:srgbClr val="2F2F2F"/>
              </a:solidFill>
              <a:latin typeface="Arial"/>
              <a:ea typeface="Arial"/>
              <a:cs typeface="Arial"/>
              <a:sym typeface="Arial"/>
            </a:endParaRPr>
          </a:p>
        </p:txBody>
      </p:sp>
      <p:sp>
        <p:nvSpPr>
          <p:cNvPr id="93" name="Google Shape;93;p16"/>
          <p:cNvSpPr/>
          <p:nvPr/>
        </p:nvSpPr>
        <p:spPr>
          <a:xfrm>
            <a:off x="426669" y="909600"/>
            <a:ext cx="8595000" cy="4947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1" i="0" lang="ja" sz="2800" u="none" cap="none" strike="noStrike">
                <a:solidFill>
                  <a:srgbClr val="717171"/>
                </a:solidFill>
                <a:latin typeface="Arial"/>
                <a:ea typeface="Arial"/>
                <a:cs typeface="Arial"/>
                <a:sym typeface="Arial"/>
              </a:rPr>
              <a:t>■</a:t>
            </a:r>
            <a:r>
              <a:rPr b="1" lang="ja" sz="2800">
                <a:solidFill>
                  <a:srgbClr val="717171"/>
                </a:solidFill>
              </a:rPr>
              <a:t>サービスを紹介「EC2」</a:t>
            </a:r>
            <a:endParaRPr b="1" i="0" sz="28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717171"/>
              </a:solidFill>
              <a:latin typeface="Arial"/>
              <a:ea typeface="Arial"/>
              <a:cs typeface="Arial"/>
              <a:sym typeface="Arial"/>
            </a:endParaRPr>
          </a:p>
        </p:txBody>
      </p:sp>
      <p:sp>
        <p:nvSpPr>
          <p:cNvPr id="94" name="Google Shape;94;p16"/>
          <p:cNvSpPr/>
          <p:nvPr/>
        </p:nvSpPr>
        <p:spPr>
          <a:xfrm>
            <a:off x="919038" y="1309649"/>
            <a:ext cx="8255100" cy="4452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1" lang="ja" sz="2300">
                <a:solidFill>
                  <a:srgbClr val="717171"/>
                </a:solidFill>
              </a:rPr>
              <a:t>AWS上でサーバを起動できるサービス</a:t>
            </a:r>
            <a:endParaRPr b="1" i="0" sz="1600" u="sng" cap="none" strike="noStrike">
              <a:solidFill>
                <a:srgbClr val="F1A60F"/>
              </a:solidFill>
              <a:latin typeface="Arial"/>
              <a:ea typeface="Arial"/>
              <a:cs typeface="Arial"/>
              <a:sym typeface="Arial"/>
            </a:endParaRPr>
          </a:p>
        </p:txBody>
      </p:sp>
      <p:pic>
        <p:nvPicPr>
          <p:cNvPr id="95" name="Google Shape;95;p16"/>
          <p:cNvPicPr preferRelativeResize="0"/>
          <p:nvPr/>
        </p:nvPicPr>
        <p:blipFill rotWithShape="1">
          <a:blip r:embed="rId3">
            <a:alphaModFix/>
          </a:blip>
          <a:srcRect b="0" l="30260" r="30209" t="0"/>
          <a:stretch/>
        </p:blipFill>
        <p:spPr>
          <a:xfrm>
            <a:off x="704562" y="1869000"/>
            <a:ext cx="2758524" cy="2981081"/>
          </a:xfrm>
          <a:prstGeom prst="rect">
            <a:avLst/>
          </a:prstGeom>
          <a:noFill/>
          <a:ln>
            <a:noFill/>
          </a:ln>
        </p:spPr>
      </p:pic>
      <p:sp>
        <p:nvSpPr>
          <p:cNvPr id="96" name="Google Shape;96;p16"/>
          <p:cNvSpPr/>
          <p:nvPr/>
        </p:nvSpPr>
        <p:spPr>
          <a:xfrm>
            <a:off x="3802915" y="2395500"/>
            <a:ext cx="5218800" cy="4452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1" lang="ja" sz="2300">
                <a:solidFill>
                  <a:srgbClr val="717171"/>
                </a:solidFill>
              </a:rPr>
              <a:t>特徴①：UIから簡単に起動できる</a:t>
            </a:r>
            <a:endParaRPr b="1" i="0" sz="1600" u="sng" cap="none" strike="noStrike">
              <a:solidFill>
                <a:srgbClr val="F1A60F"/>
              </a:solidFill>
              <a:latin typeface="Arial"/>
              <a:ea typeface="Arial"/>
              <a:cs typeface="Arial"/>
              <a:sym typeface="Arial"/>
            </a:endParaRPr>
          </a:p>
        </p:txBody>
      </p:sp>
      <p:sp>
        <p:nvSpPr>
          <p:cNvPr id="97" name="Google Shape;97;p16"/>
          <p:cNvSpPr/>
          <p:nvPr/>
        </p:nvSpPr>
        <p:spPr>
          <a:xfrm>
            <a:off x="3802915" y="2738399"/>
            <a:ext cx="8255100" cy="4452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1" lang="ja" sz="2300">
                <a:solidFill>
                  <a:srgbClr val="717171"/>
                </a:solidFill>
              </a:rPr>
              <a:t>特徴②：使った分だけお金が掛かる</a:t>
            </a:r>
            <a:endParaRPr b="1" i="0" sz="1600" u="sng" cap="none" strike="noStrike">
              <a:solidFill>
                <a:srgbClr val="F1A60F"/>
              </a:solidFill>
              <a:latin typeface="Arial"/>
              <a:ea typeface="Arial"/>
              <a:cs typeface="Arial"/>
              <a:sym typeface="Arial"/>
            </a:endParaRPr>
          </a:p>
        </p:txBody>
      </p:sp>
      <p:sp>
        <p:nvSpPr>
          <p:cNvPr id="98" name="Google Shape;98;p16"/>
          <p:cNvSpPr/>
          <p:nvPr/>
        </p:nvSpPr>
        <p:spPr>
          <a:xfrm>
            <a:off x="3802915" y="3081299"/>
            <a:ext cx="8255100" cy="4452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2800"/>
              <a:buFont typeface="Arial"/>
              <a:buNone/>
            </a:pPr>
            <a:r>
              <a:rPr b="1" lang="ja" sz="2300">
                <a:solidFill>
                  <a:srgbClr val="717171"/>
                </a:solidFill>
              </a:rPr>
              <a:t>特徴③：性能も自分で選べる</a:t>
            </a:r>
            <a:endParaRPr b="1" i="0" sz="1600" u="sng" cap="none" strike="noStrike">
              <a:solidFill>
                <a:srgbClr val="F1A60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2"/>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367" name="Google Shape;367;p52"/>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ルーティング設定</a:t>
            </a:r>
            <a:endParaRPr b="0" sz="1800">
              <a:latin typeface="Lato"/>
              <a:ea typeface="Lato"/>
              <a:cs typeface="Lato"/>
              <a:sym typeface="Lato"/>
            </a:endParaRPr>
          </a:p>
        </p:txBody>
      </p:sp>
      <p:pic>
        <p:nvPicPr>
          <p:cNvPr id="368" name="Google Shape;368;p52"/>
          <p:cNvPicPr preferRelativeResize="0"/>
          <p:nvPr/>
        </p:nvPicPr>
        <p:blipFill>
          <a:blip r:embed="rId3">
            <a:alphaModFix/>
          </a:blip>
          <a:stretch>
            <a:fillRect/>
          </a:stretch>
        </p:blipFill>
        <p:spPr>
          <a:xfrm>
            <a:off x="304800" y="1099150"/>
            <a:ext cx="8441852" cy="3891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374" name="Google Shape;374;p53"/>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ルーティング設定</a:t>
            </a:r>
            <a:endParaRPr b="0" sz="1800">
              <a:latin typeface="Lato"/>
              <a:ea typeface="Lato"/>
              <a:cs typeface="Lato"/>
              <a:sym typeface="Lato"/>
            </a:endParaRPr>
          </a:p>
        </p:txBody>
      </p:sp>
      <p:pic>
        <p:nvPicPr>
          <p:cNvPr id="375" name="Google Shape;375;p53"/>
          <p:cNvPicPr preferRelativeResize="0"/>
          <p:nvPr/>
        </p:nvPicPr>
        <p:blipFill>
          <a:blip r:embed="rId3">
            <a:alphaModFix/>
          </a:blip>
          <a:stretch>
            <a:fillRect/>
          </a:stretch>
        </p:blipFill>
        <p:spPr>
          <a:xfrm>
            <a:off x="686575" y="903850"/>
            <a:ext cx="7345751" cy="2802199"/>
          </a:xfrm>
          <a:prstGeom prst="rect">
            <a:avLst/>
          </a:prstGeom>
          <a:noFill/>
          <a:ln>
            <a:noFill/>
          </a:ln>
        </p:spPr>
      </p:pic>
      <p:pic>
        <p:nvPicPr>
          <p:cNvPr id="376" name="Google Shape;376;p53"/>
          <p:cNvPicPr preferRelativeResize="0"/>
          <p:nvPr/>
        </p:nvPicPr>
        <p:blipFill>
          <a:blip r:embed="rId4">
            <a:alphaModFix/>
          </a:blip>
          <a:stretch>
            <a:fillRect/>
          </a:stretch>
        </p:blipFill>
        <p:spPr>
          <a:xfrm>
            <a:off x="905275" y="3665725"/>
            <a:ext cx="6617824" cy="1366725"/>
          </a:xfrm>
          <a:prstGeom prst="rect">
            <a:avLst/>
          </a:prstGeom>
          <a:noFill/>
          <a:ln>
            <a:noFill/>
          </a:ln>
        </p:spPr>
      </p:pic>
      <p:sp>
        <p:nvSpPr>
          <p:cNvPr id="377" name="Google Shape;377;p53"/>
          <p:cNvSpPr txBox="1"/>
          <p:nvPr>
            <p:ph idx="4294967295" type="title"/>
          </p:nvPr>
        </p:nvSpPr>
        <p:spPr>
          <a:xfrm>
            <a:off x="4771475" y="3485050"/>
            <a:ext cx="4093500" cy="16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　</a:t>
            </a:r>
            <a:r>
              <a:rPr lang="ja" sz="1400">
                <a:solidFill>
                  <a:srgbClr val="FF0000"/>
                </a:solidFill>
                <a:latin typeface="Lato"/>
                <a:ea typeface="Lato"/>
                <a:cs typeface="Lato"/>
                <a:sym typeface="Lato"/>
              </a:rPr>
              <a:t>4. </a:t>
            </a:r>
            <a:r>
              <a:rPr lang="ja" sz="1400">
                <a:solidFill>
                  <a:srgbClr val="FF0000"/>
                </a:solidFill>
                <a:latin typeface="Lato"/>
                <a:ea typeface="Lato"/>
                <a:cs typeface="Lato"/>
                <a:sym typeface="Lato"/>
              </a:rPr>
              <a:t>ルートテーブル</a:t>
            </a:r>
            <a:r>
              <a:rPr lang="ja" sz="1400">
                <a:solidFill>
                  <a:srgbClr val="FF0000"/>
                </a:solidFill>
                <a:latin typeface="Lato"/>
                <a:ea typeface="Lato"/>
                <a:cs typeface="Lato"/>
                <a:sym typeface="Lato"/>
              </a:rPr>
              <a:t>設定</a:t>
            </a:r>
            <a:br>
              <a:rPr b="0" lang="ja" sz="1800">
                <a:latin typeface="Lato"/>
                <a:ea typeface="Lato"/>
                <a:cs typeface="Lato"/>
                <a:sym typeface="Lato"/>
              </a:rPr>
            </a:br>
            <a:r>
              <a:rPr b="0" lang="ja" sz="1800">
                <a:latin typeface="Lato"/>
                <a:ea typeface="Lato"/>
                <a:cs typeface="Lato"/>
                <a:sym typeface="Lato"/>
              </a:rPr>
              <a:t>　</a:t>
            </a:r>
            <a:endParaRPr b="0" sz="1800">
              <a:latin typeface="Lato"/>
              <a:ea typeface="Lato"/>
              <a:cs typeface="Lato"/>
              <a:sym typeface="Lato"/>
            </a:endParaRPr>
          </a:p>
        </p:txBody>
      </p:sp>
      <p:pic>
        <p:nvPicPr>
          <p:cNvPr id="378" name="Google Shape;378;p53"/>
          <p:cNvPicPr preferRelativeResize="0"/>
          <p:nvPr/>
        </p:nvPicPr>
        <p:blipFill>
          <a:blip r:embed="rId5">
            <a:alphaModFix/>
          </a:blip>
          <a:stretch>
            <a:fillRect/>
          </a:stretch>
        </p:blipFill>
        <p:spPr>
          <a:xfrm>
            <a:off x="6471976" y="4391750"/>
            <a:ext cx="2180600" cy="591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4"/>
          <p:cNvSpPr txBox="1"/>
          <p:nvPr>
            <p:ph type="title"/>
          </p:nvPr>
        </p:nvSpPr>
        <p:spPr>
          <a:xfrm>
            <a:off x="332075" y="2083025"/>
            <a:ext cx="75897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⑤作成したネットワークに</a:t>
            </a:r>
            <a:endParaRPr>
              <a:solidFill>
                <a:schemeClr val="accent5"/>
              </a:solidFill>
            </a:endParaRPr>
          </a:p>
          <a:p>
            <a:pPr indent="0" lvl="0" marL="0" rtl="0" algn="l">
              <a:spcBef>
                <a:spcPts val="0"/>
              </a:spcBef>
              <a:spcAft>
                <a:spcPts val="0"/>
              </a:spcAft>
              <a:buNone/>
            </a:pPr>
            <a:r>
              <a:rPr lang="ja">
                <a:solidFill>
                  <a:schemeClr val="accent5"/>
                </a:solidFill>
              </a:rPr>
              <a:t>　EC2作成(実践)</a:t>
            </a:r>
            <a:endParaRPr>
              <a:solidFill>
                <a:schemeClr val="accent5"/>
              </a:solidFill>
            </a:endParaRPr>
          </a:p>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389" name="Google Shape;389;p55"/>
          <p:cNvPicPr preferRelativeResize="0"/>
          <p:nvPr/>
        </p:nvPicPr>
        <p:blipFill>
          <a:blip r:embed="rId3">
            <a:alphaModFix/>
          </a:blip>
          <a:stretch>
            <a:fillRect/>
          </a:stretch>
        </p:blipFill>
        <p:spPr>
          <a:xfrm>
            <a:off x="1119650" y="976525"/>
            <a:ext cx="6752297" cy="38919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a:t>
            </a:r>
            <a:r>
              <a:rPr lang="ja" sz="3600">
                <a:solidFill>
                  <a:schemeClr val="dk1"/>
                </a:solidFill>
                <a:latin typeface="Lato"/>
                <a:ea typeface="Lato"/>
                <a:cs typeface="Lato"/>
                <a:sym typeface="Lato"/>
              </a:rPr>
              <a:t>手順</a:t>
            </a:r>
            <a:endParaRPr sz="2400">
              <a:latin typeface="Lato"/>
              <a:ea typeface="Lato"/>
              <a:cs typeface="Lato"/>
              <a:sym typeface="Lato"/>
            </a:endParaRPr>
          </a:p>
        </p:txBody>
      </p:sp>
      <p:pic>
        <p:nvPicPr>
          <p:cNvPr id="395" name="Google Shape;395;p56"/>
          <p:cNvPicPr preferRelativeResize="0"/>
          <p:nvPr/>
        </p:nvPicPr>
        <p:blipFill>
          <a:blip r:embed="rId3">
            <a:alphaModFix/>
          </a:blip>
          <a:stretch>
            <a:fillRect/>
          </a:stretch>
        </p:blipFill>
        <p:spPr>
          <a:xfrm>
            <a:off x="461850" y="946750"/>
            <a:ext cx="7985843" cy="3891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01" name="Google Shape;401;p57"/>
          <p:cNvPicPr preferRelativeResize="0"/>
          <p:nvPr/>
        </p:nvPicPr>
        <p:blipFill>
          <a:blip r:embed="rId3">
            <a:alphaModFix/>
          </a:blip>
          <a:stretch>
            <a:fillRect/>
          </a:stretch>
        </p:blipFill>
        <p:spPr>
          <a:xfrm>
            <a:off x="1143000" y="946750"/>
            <a:ext cx="6477248" cy="38919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07" name="Google Shape;407;p58"/>
          <p:cNvPicPr preferRelativeResize="0"/>
          <p:nvPr/>
        </p:nvPicPr>
        <p:blipFill>
          <a:blip r:embed="rId3">
            <a:alphaModFix/>
          </a:blip>
          <a:stretch>
            <a:fillRect/>
          </a:stretch>
        </p:blipFill>
        <p:spPr>
          <a:xfrm>
            <a:off x="870563" y="946750"/>
            <a:ext cx="7402870" cy="3891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13" name="Google Shape;413;p59"/>
          <p:cNvPicPr preferRelativeResize="0"/>
          <p:nvPr/>
        </p:nvPicPr>
        <p:blipFill>
          <a:blip r:embed="rId3">
            <a:alphaModFix/>
          </a:blip>
          <a:stretch>
            <a:fillRect/>
          </a:stretch>
        </p:blipFill>
        <p:spPr>
          <a:xfrm>
            <a:off x="762000" y="1022950"/>
            <a:ext cx="7464886" cy="38919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0"/>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19" name="Google Shape;419;p60"/>
          <p:cNvPicPr preferRelativeResize="0"/>
          <p:nvPr/>
        </p:nvPicPr>
        <p:blipFill>
          <a:blip r:embed="rId3">
            <a:alphaModFix/>
          </a:blip>
          <a:stretch>
            <a:fillRect/>
          </a:stretch>
        </p:blipFill>
        <p:spPr>
          <a:xfrm>
            <a:off x="474963" y="946750"/>
            <a:ext cx="8194078" cy="38919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1"/>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25" name="Google Shape;425;p61"/>
          <p:cNvPicPr preferRelativeResize="0"/>
          <p:nvPr/>
        </p:nvPicPr>
        <p:blipFill>
          <a:blip r:embed="rId3">
            <a:alphaModFix/>
          </a:blip>
          <a:stretch>
            <a:fillRect/>
          </a:stretch>
        </p:blipFill>
        <p:spPr>
          <a:xfrm>
            <a:off x="1066800" y="1022950"/>
            <a:ext cx="6824241" cy="3891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32075" y="2083025"/>
            <a:ext cx="65772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②</a:t>
            </a:r>
            <a:r>
              <a:rPr lang="ja">
                <a:solidFill>
                  <a:schemeClr val="accent5"/>
                </a:solidFill>
              </a:rPr>
              <a:t>EC2</a:t>
            </a:r>
            <a:r>
              <a:rPr lang="ja">
                <a:solidFill>
                  <a:schemeClr val="accent5"/>
                </a:solidFill>
              </a:rPr>
              <a:t>作成(実践)</a:t>
            </a:r>
            <a:endParaRPr>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2"/>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31" name="Google Shape;431;p62"/>
          <p:cNvPicPr preferRelativeResize="0"/>
          <p:nvPr/>
        </p:nvPicPr>
        <p:blipFill>
          <a:blip r:embed="rId3">
            <a:alphaModFix/>
          </a:blip>
          <a:stretch>
            <a:fillRect/>
          </a:stretch>
        </p:blipFill>
        <p:spPr>
          <a:xfrm>
            <a:off x="609600" y="1099150"/>
            <a:ext cx="7773629" cy="38919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3"/>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37" name="Google Shape;437;p63"/>
          <p:cNvPicPr preferRelativeResize="0"/>
          <p:nvPr/>
        </p:nvPicPr>
        <p:blipFill>
          <a:blip r:embed="rId3">
            <a:alphaModFix/>
          </a:blip>
          <a:stretch>
            <a:fillRect/>
          </a:stretch>
        </p:blipFill>
        <p:spPr>
          <a:xfrm>
            <a:off x="457200" y="1022950"/>
            <a:ext cx="7872353" cy="3891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4"/>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43" name="Google Shape;443;p64"/>
          <p:cNvPicPr preferRelativeResize="0"/>
          <p:nvPr/>
        </p:nvPicPr>
        <p:blipFill>
          <a:blip r:embed="rId3">
            <a:alphaModFix/>
          </a:blip>
          <a:stretch>
            <a:fillRect/>
          </a:stretch>
        </p:blipFill>
        <p:spPr>
          <a:xfrm>
            <a:off x="1143000" y="1022950"/>
            <a:ext cx="6351873" cy="3891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5"/>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49" name="Google Shape;449;p65"/>
          <p:cNvPicPr preferRelativeResize="0"/>
          <p:nvPr/>
        </p:nvPicPr>
        <p:blipFill>
          <a:blip r:embed="rId3">
            <a:alphaModFix/>
          </a:blip>
          <a:stretch>
            <a:fillRect/>
          </a:stretch>
        </p:blipFill>
        <p:spPr>
          <a:xfrm>
            <a:off x="762000" y="1007478"/>
            <a:ext cx="7410274" cy="38919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55" name="Google Shape;455;p66"/>
          <p:cNvPicPr preferRelativeResize="0"/>
          <p:nvPr/>
        </p:nvPicPr>
        <p:blipFill>
          <a:blip r:embed="rId3">
            <a:alphaModFix/>
          </a:blip>
          <a:stretch>
            <a:fillRect/>
          </a:stretch>
        </p:blipFill>
        <p:spPr>
          <a:xfrm>
            <a:off x="990600" y="1022950"/>
            <a:ext cx="6768608" cy="3891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61" name="Google Shape;461;p67"/>
          <p:cNvPicPr preferRelativeResize="0"/>
          <p:nvPr/>
        </p:nvPicPr>
        <p:blipFill>
          <a:blip r:embed="rId3">
            <a:alphaModFix/>
          </a:blip>
          <a:stretch>
            <a:fillRect/>
          </a:stretch>
        </p:blipFill>
        <p:spPr>
          <a:xfrm>
            <a:off x="914400" y="1099150"/>
            <a:ext cx="7217468" cy="38919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8"/>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67" name="Google Shape;467;p68"/>
          <p:cNvPicPr preferRelativeResize="0"/>
          <p:nvPr/>
        </p:nvPicPr>
        <p:blipFill>
          <a:blip r:embed="rId3">
            <a:alphaModFix/>
          </a:blip>
          <a:stretch>
            <a:fillRect/>
          </a:stretch>
        </p:blipFill>
        <p:spPr>
          <a:xfrm>
            <a:off x="457200" y="946750"/>
            <a:ext cx="7992073" cy="38919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73" name="Google Shape;473;p69"/>
          <p:cNvPicPr preferRelativeResize="0"/>
          <p:nvPr/>
        </p:nvPicPr>
        <p:blipFill>
          <a:blip r:embed="rId3">
            <a:alphaModFix/>
          </a:blip>
          <a:stretch>
            <a:fillRect/>
          </a:stretch>
        </p:blipFill>
        <p:spPr>
          <a:xfrm>
            <a:off x="990600" y="1022950"/>
            <a:ext cx="6624798" cy="38919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0"/>
          <p:cNvSpPr txBox="1"/>
          <p:nvPr>
            <p:ph idx="4294967295" type="title"/>
          </p:nvPr>
        </p:nvSpPr>
        <p:spPr>
          <a:xfrm>
            <a:off x="535775" y="178750"/>
            <a:ext cx="7063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インスタンス作成手順(Win版)</a:t>
            </a:r>
            <a:endParaRPr sz="2400">
              <a:latin typeface="Lato"/>
              <a:ea typeface="Lato"/>
              <a:cs typeface="Lato"/>
              <a:sym typeface="Lato"/>
            </a:endParaRPr>
          </a:p>
        </p:txBody>
      </p:sp>
      <p:pic>
        <p:nvPicPr>
          <p:cNvPr id="479" name="Google Shape;479;p70"/>
          <p:cNvPicPr preferRelativeResize="0"/>
          <p:nvPr/>
        </p:nvPicPr>
        <p:blipFill>
          <a:blip r:embed="rId3">
            <a:alphaModFix/>
          </a:blip>
          <a:stretch>
            <a:fillRect/>
          </a:stretch>
        </p:blipFill>
        <p:spPr>
          <a:xfrm>
            <a:off x="304800" y="1022950"/>
            <a:ext cx="8219639" cy="3891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1"/>
          <p:cNvSpPr txBox="1"/>
          <p:nvPr>
            <p:ph idx="4294967295" type="title"/>
          </p:nvPr>
        </p:nvSpPr>
        <p:spPr>
          <a:xfrm>
            <a:off x="535775" y="178750"/>
            <a:ext cx="7063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r>
              <a:rPr lang="ja" sz="3600">
                <a:solidFill>
                  <a:schemeClr val="dk1"/>
                </a:solidFill>
                <a:latin typeface="Lato"/>
                <a:ea typeface="Lato"/>
                <a:cs typeface="Lato"/>
                <a:sym typeface="Lato"/>
              </a:rPr>
              <a:t>Mac</a:t>
            </a:r>
            <a:r>
              <a:rPr lang="ja" sz="3600">
                <a:solidFill>
                  <a:schemeClr val="dk1"/>
                </a:solidFill>
                <a:latin typeface="Lato"/>
                <a:ea typeface="Lato"/>
                <a:cs typeface="Lato"/>
                <a:sym typeface="Lato"/>
              </a:rPr>
              <a:t>版)</a:t>
            </a:r>
            <a:endParaRPr sz="2400">
              <a:latin typeface="Lato"/>
              <a:ea typeface="Lato"/>
              <a:cs typeface="Lato"/>
              <a:sym typeface="Lato"/>
            </a:endParaRPr>
          </a:p>
        </p:txBody>
      </p:sp>
      <p:sp>
        <p:nvSpPr>
          <p:cNvPr id="485" name="Google Shape;485;p71"/>
          <p:cNvSpPr txBox="1"/>
          <p:nvPr>
            <p:ph idx="4294967295" type="title"/>
          </p:nvPr>
        </p:nvSpPr>
        <p:spPr>
          <a:xfrm>
            <a:off x="535775" y="870550"/>
            <a:ext cx="8167200" cy="54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ja" sz="1300">
                <a:latin typeface="Lato"/>
                <a:ea typeface="Lato"/>
                <a:cs typeface="Lato"/>
                <a:sym typeface="Lato"/>
              </a:rPr>
              <a:t>Macはターミナルからログインします。</a:t>
            </a:r>
            <a:br>
              <a:rPr b="0" lang="ja" sz="1300">
                <a:latin typeface="Lato"/>
                <a:ea typeface="Lato"/>
                <a:cs typeface="Lato"/>
                <a:sym typeface="Lato"/>
              </a:rPr>
            </a:br>
            <a:endParaRPr b="0" sz="1300">
              <a:latin typeface="Lato"/>
              <a:ea typeface="Lato"/>
              <a:cs typeface="Lato"/>
              <a:sym typeface="Lato"/>
            </a:endParaRPr>
          </a:p>
          <a:p>
            <a:pPr indent="0" lvl="0" marL="0" rtl="0" algn="l">
              <a:lnSpc>
                <a:spcPct val="100000"/>
              </a:lnSpc>
              <a:spcBef>
                <a:spcPts val="1600"/>
              </a:spcBef>
              <a:spcAft>
                <a:spcPts val="0"/>
              </a:spcAft>
              <a:buNone/>
            </a:pPr>
            <a:r>
              <a:t/>
            </a:r>
            <a:endParaRPr b="0" sz="1300">
              <a:latin typeface="Lato"/>
              <a:ea typeface="Lato"/>
              <a:cs typeface="Lato"/>
              <a:sym typeface="Lato"/>
            </a:endParaRPr>
          </a:p>
          <a:p>
            <a:pPr indent="0" lvl="0" marL="0" rtl="0" algn="l">
              <a:lnSpc>
                <a:spcPct val="100000"/>
              </a:lnSpc>
              <a:spcBef>
                <a:spcPts val="1600"/>
              </a:spcBef>
              <a:spcAft>
                <a:spcPts val="0"/>
              </a:spcAft>
              <a:buNone/>
            </a:pPr>
            <a:r>
              <a:t/>
            </a:r>
            <a:endParaRPr b="0" sz="1300">
              <a:latin typeface="Lato"/>
              <a:ea typeface="Lato"/>
              <a:cs typeface="Lato"/>
              <a:sym typeface="Lato"/>
            </a:endParaRPr>
          </a:p>
          <a:p>
            <a:pPr indent="0" lvl="0" marL="0" rtl="0" algn="l">
              <a:lnSpc>
                <a:spcPct val="100000"/>
              </a:lnSpc>
              <a:spcBef>
                <a:spcPts val="1600"/>
              </a:spcBef>
              <a:spcAft>
                <a:spcPts val="1600"/>
              </a:spcAft>
              <a:buNone/>
            </a:pPr>
            <a:r>
              <a:t/>
            </a:r>
            <a:endParaRPr b="0" sz="1300">
              <a:latin typeface="Lato"/>
              <a:ea typeface="Lato"/>
              <a:cs typeface="Lato"/>
              <a:sym typeface="Lato"/>
            </a:endParaRPr>
          </a:p>
        </p:txBody>
      </p:sp>
      <p:pic>
        <p:nvPicPr>
          <p:cNvPr id="486" name="Google Shape;486;p71"/>
          <p:cNvPicPr preferRelativeResize="0"/>
          <p:nvPr/>
        </p:nvPicPr>
        <p:blipFill>
          <a:blip r:embed="rId3">
            <a:alphaModFix/>
          </a:blip>
          <a:stretch>
            <a:fillRect/>
          </a:stretch>
        </p:blipFill>
        <p:spPr>
          <a:xfrm>
            <a:off x="1762675" y="1419250"/>
            <a:ext cx="5408603" cy="3419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32075" y="2083025"/>
            <a:ext cx="65772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③VPCとは</a:t>
            </a:r>
            <a:endParaRPr>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2"/>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92" name="Google Shape;492;p72"/>
          <p:cNvPicPr preferRelativeResize="0"/>
          <p:nvPr/>
        </p:nvPicPr>
        <p:blipFill>
          <a:blip r:embed="rId3">
            <a:alphaModFix/>
          </a:blip>
          <a:stretch>
            <a:fillRect/>
          </a:stretch>
        </p:blipFill>
        <p:spPr>
          <a:xfrm>
            <a:off x="609600" y="1022950"/>
            <a:ext cx="7907605" cy="38919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3"/>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98" name="Google Shape;498;p73"/>
          <p:cNvPicPr preferRelativeResize="0"/>
          <p:nvPr/>
        </p:nvPicPr>
        <p:blipFill rotWithShape="1">
          <a:blip r:embed="rId3">
            <a:alphaModFix/>
          </a:blip>
          <a:srcRect b="80266" l="0" r="0" t="0"/>
          <a:stretch/>
        </p:blipFill>
        <p:spPr>
          <a:xfrm>
            <a:off x="762000" y="1022950"/>
            <a:ext cx="7400052" cy="768001"/>
          </a:xfrm>
          <a:prstGeom prst="rect">
            <a:avLst/>
          </a:prstGeom>
          <a:noFill/>
          <a:ln>
            <a:noFill/>
          </a:ln>
        </p:spPr>
      </p:pic>
      <p:pic>
        <p:nvPicPr>
          <p:cNvPr id="499" name="Google Shape;499;p73"/>
          <p:cNvPicPr preferRelativeResize="0"/>
          <p:nvPr/>
        </p:nvPicPr>
        <p:blipFill>
          <a:blip r:embed="rId4">
            <a:alphaModFix/>
          </a:blip>
          <a:stretch>
            <a:fillRect/>
          </a:stretch>
        </p:blipFill>
        <p:spPr>
          <a:xfrm>
            <a:off x="1118100" y="1790951"/>
            <a:ext cx="6503763" cy="30477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4"/>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a:t>
            </a:r>
            <a:r>
              <a:rPr lang="ja" sz="3600">
                <a:solidFill>
                  <a:schemeClr val="dk1"/>
                </a:solidFill>
                <a:latin typeface="Lato"/>
                <a:ea typeface="Lato"/>
                <a:cs typeface="Lato"/>
                <a:sym typeface="Lato"/>
              </a:rPr>
              <a:t>終了</a:t>
            </a:r>
            <a:r>
              <a:rPr lang="ja" sz="3600">
                <a:solidFill>
                  <a:schemeClr val="dk1"/>
                </a:solidFill>
                <a:latin typeface="Lato"/>
                <a:ea typeface="Lato"/>
                <a:cs typeface="Lato"/>
                <a:sym typeface="Lato"/>
              </a:rPr>
              <a:t>手順</a:t>
            </a:r>
            <a:endParaRPr sz="2400">
              <a:latin typeface="Lato"/>
              <a:ea typeface="Lato"/>
              <a:cs typeface="Lato"/>
              <a:sym typeface="Lato"/>
            </a:endParaRPr>
          </a:p>
        </p:txBody>
      </p:sp>
      <p:pic>
        <p:nvPicPr>
          <p:cNvPr id="505" name="Google Shape;505;p74"/>
          <p:cNvPicPr preferRelativeResize="0"/>
          <p:nvPr/>
        </p:nvPicPr>
        <p:blipFill>
          <a:blip r:embed="rId3">
            <a:alphaModFix/>
          </a:blip>
          <a:stretch>
            <a:fillRect/>
          </a:stretch>
        </p:blipFill>
        <p:spPr>
          <a:xfrm>
            <a:off x="1066800" y="946750"/>
            <a:ext cx="6589246" cy="38919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5"/>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インスタンス終了手順</a:t>
            </a:r>
            <a:endParaRPr sz="2400">
              <a:latin typeface="Lato"/>
              <a:ea typeface="Lato"/>
              <a:cs typeface="Lato"/>
              <a:sym typeface="Lato"/>
            </a:endParaRPr>
          </a:p>
        </p:txBody>
      </p:sp>
      <p:pic>
        <p:nvPicPr>
          <p:cNvPr id="511" name="Google Shape;511;p75"/>
          <p:cNvPicPr preferRelativeResize="0"/>
          <p:nvPr/>
        </p:nvPicPr>
        <p:blipFill>
          <a:blip r:embed="rId3">
            <a:alphaModFix/>
          </a:blip>
          <a:stretch>
            <a:fillRect/>
          </a:stretch>
        </p:blipFill>
        <p:spPr>
          <a:xfrm>
            <a:off x="533400" y="1022950"/>
            <a:ext cx="7832795" cy="38919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インスタンス終了手順</a:t>
            </a:r>
            <a:endParaRPr sz="2400">
              <a:latin typeface="Lato"/>
              <a:ea typeface="Lato"/>
              <a:cs typeface="Lato"/>
              <a:sym typeface="Lato"/>
            </a:endParaRPr>
          </a:p>
        </p:txBody>
      </p:sp>
      <p:pic>
        <p:nvPicPr>
          <p:cNvPr id="517" name="Google Shape;517;p76"/>
          <p:cNvPicPr preferRelativeResize="0"/>
          <p:nvPr/>
        </p:nvPicPr>
        <p:blipFill>
          <a:blip r:embed="rId3">
            <a:alphaModFix/>
          </a:blip>
          <a:stretch>
            <a:fillRect/>
          </a:stretch>
        </p:blipFill>
        <p:spPr>
          <a:xfrm>
            <a:off x="838200" y="1022950"/>
            <a:ext cx="7215936" cy="38919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523" name="Google Shape;523;p77"/>
          <p:cNvPicPr preferRelativeResize="0"/>
          <p:nvPr/>
        </p:nvPicPr>
        <p:blipFill>
          <a:blip r:embed="rId3">
            <a:alphaModFix/>
          </a:blip>
          <a:stretch>
            <a:fillRect/>
          </a:stretch>
        </p:blipFill>
        <p:spPr>
          <a:xfrm>
            <a:off x="609600" y="1099150"/>
            <a:ext cx="7427459" cy="38919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8"/>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529" name="Google Shape;529;p78"/>
          <p:cNvPicPr preferRelativeResize="0"/>
          <p:nvPr/>
        </p:nvPicPr>
        <p:blipFill>
          <a:blip r:embed="rId3">
            <a:alphaModFix/>
          </a:blip>
          <a:stretch>
            <a:fillRect/>
          </a:stretch>
        </p:blipFill>
        <p:spPr>
          <a:xfrm>
            <a:off x="381000" y="1022950"/>
            <a:ext cx="8141540" cy="38919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インスタンス終了手順</a:t>
            </a:r>
            <a:endParaRPr sz="2400">
              <a:latin typeface="Lato"/>
              <a:ea typeface="Lato"/>
              <a:cs typeface="Lato"/>
              <a:sym typeface="Lato"/>
            </a:endParaRPr>
          </a:p>
        </p:txBody>
      </p:sp>
      <p:pic>
        <p:nvPicPr>
          <p:cNvPr id="535" name="Google Shape;535;p79"/>
          <p:cNvPicPr preferRelativeResize="0"/>
          <p:nvPr/>
        </p:nvPicPr>
        <p:blipFill>
          <a:blip r:embed="rId3">
            <a:alphaModFix/>
          </a:blip>
          <a:stretch>
            <a:fillRect/>
          </a:stretch>
        </p:blipFill>
        <p:spPr>
          <a:xfrm>
            <a:off x="533400" y="1022950"/>
            <a:ext cx="7755000" cy="3891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0"/>
          <p:cNvSpPr txBox="1"/>
          <p:nvPr>
            <p:ph type="title"/>
          </p:nvPr>
        </p:nvSpPr>
        <p:spPr>
          <a:xfrm>
            <a:off x="332075" y="2083025"/>
            <a:ext cx="65772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⑥MatterMost構築</a:t>
            </a:r>
            <a:endParaRPr>
              <a:solidFill>
                <a:schemeClr val="accent5"/>
              </a:solidFill>
            </a:endParaRPr>
          </a:p>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1"/>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MatterMostとは</a:t>
            </a:r>
            <a:endParaRPr sz="2400">
              <a:latin typeface="Lato"/>
              <a:ea typeface="Lato"/>
              <a:cs typeface="Lato"/>
              <a:sym typeface="Lato"/>
            </a:endParaRPr>
          </a:p>
        </p:txBody>
      </p:sp>
      <p:sp>
        <p:nvSpPr>
          <p:cNvPr id="546" name="Google Shape;546;p81"/>
          <p:cNvSpPr txBox="1"/>
          <p:nvPr/>
        </p:nvSpPr>
        <p:spPr>
          <a:xfrm>
            <a:off x="457200" y="914400"/>
            <a:ext cx="838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600"/>
              <a:t>Slackに酷似しているオープンソースのチャットツールです。</a:t>
            </a:r>
            <a:endParaRPr b="1" sz="1600"/>
          </a:p>
        </p:txBody>
      </p:sp>
      <p:pic>
        <p:nvPicPr>
          <p:cNvPr id="547" name="Google Shape;547;p81"/>
          <p:cNvPicPr preferRelativeResize="0"/>
          <p:nvPr/>
        </p:nvPicPr>
        <p:blipFill>
          <a:blip r:embed="rId3">
            <a:alphaModFix/>
          </a:blip>
          <a:stretch>
            <a:fillRect/>
          </a:stretch>
        </p:blipFill>
        <p:spPr>
          <a:xfrm>
            <a:off x="1235213" y="1497875"/>
            <a:ext cx="6673577" cy="349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a:t>
            </a:r>
            <a:r>
              <a:rPr lang="ja" sz="3600">
                <a:solidFill>
                  <a:schemeClr val="dk1"/>
                </a:solidFill>
                <a:latin typeface="Lato"/>
                <a:ea typeface="Lato"/>
                <a:cs typeface="Lato"/>
                <a:sym typeface="Lato"/>
              </a:rPr>
              <a:t>とは</a:t>
            </a:r>
            <a:endParaRPr sz="2400">
              <a:latin typeface="Lato"/>
              <a:ea typeface="Lato"/>
              <a:cs typeface="Lato"/>
              <a:sym typeface="Lato"/>
            </a:endParaRPr>
          </a:p>
        </p:txBody>
      </p:sp>
      <p:sp>
        <p:nvSpPr>
          <p:cNvPr id="114" name="Google Shape;114;p19"/>
          <p:cNvSpPr txBox="1"/>
          <p:nvPr>
            <p:ph idx="4294967295" type="title"/>
          </p:nvPr>
        </p:nvSpPr>
        <p:spPr>
          <a:xfrm>
            <a:off x="535775" y="1022950"/>
            <a:ext cx="5505900" cy="16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ja" sz="1800">
                <a:latin typeface="Lato"/>
                <a:ea typeface="Lato"/>
                <a:cs typeface="Lato"/>
                <a:sym typeface="Lato"/>
              </a:rPr>
              <a:t>A</a:t>
            </a:r>
            <a:r>
              <a:rPr lang="ja" sz="1800">
                <a:latin typeface="Lato"/>
                <a:ea typeface="Lato"/>
                <a:cs typeface="Lato"/>
                <a:sym typeface="Lato"/>
              </a:rPr>
              <a:t>mazon VPC(Virtual Private Cloud)</a:t>
            </a:r>
            <a:r>
              <a:rPr b="0" lang="ja" sz="1800">
                <a:latin typeface="Lato"/>
                <a:ea typeface="Lato"/>
                <a:cs typeface="Lato"/>
                <a:sym typeface="Lato"/>
              </a:rPr>
              <a:t>とは、AWSアカウント毎に構築できる</a:t>
            </a:r>
            <a:r>
              <a:rPr lang="ja" sz="1800">
                <a:latin typeface="Lato"/>
                <a:ea typeface="Lato"/>
                <a:cs typeface="Lato"/>
                <a:sym typeface="Lato"/>
              </a:rPr>
              <a:t>仮想ネットワーク</a:t>
            </a:r>
            <a:r>
              <a:rPr b="0" lang="ja" sz="1800">
                <a:latin typeface="Lato"/>
                <a:ea typeface="Lato"/>
                <a:cs typeface="Lato"/>
                <a:sym typeface="Lato"/>
              </a:rPr>
              <a:t>です。</a:t>
            </a:r>
            <a:endParaRPr b="0"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EC2やRDSなどのサービスを立ち上げる際は</a:t>
            </a:r>
            <a:r>
              <a:rPr lang="ja" sz="1800">
                <a:latin typeface="Lato"/>
                <a:ea typeface="Lato"/>
                <a:cs typeface="Lato"/>
                <a:sym typeface="Lato"/>
              </a:rPr>
              <a:t>かならず作成したVPCを指定</a:t>
            </a:r>
            <a:r>
              <a:rPr b="0" lang="ja" sz="1800">
                <a:latin typeface="Lato"/>
                <a:ea typeface="Lato"/>
                <a:cs typeface="Lato"/>
                <a:sym typeface="Lato"/>
              </a:rPr>
              <a:t>し、その中に設置します。</a:t>
            </a:r>
            <a:endParaRPr b="0" sz="1800">
              <a:latin typeface="Lato"/>
              <a:ea typeface="Lato"/>
              <a:cs typeface="Lato"/>
              <a:sym typeface="Lato"/>
            </a:endParaRPr>
          </a:p>
        </p:txBody>
      </p:sp>
      <p:pic>
        <p:nvPicPr>
          <p:cNvPr id="115" name="Google Shape;115;p19"/>
          <p:cNvPicPr preferRelativeResize="0"/>
          <p:nvPr/>
        </p:nvPicPr>
        <p:blipFill>
          <a:blip r:embed="rId3">
            <a:alphaModFix/>
          </a:blip>
          <a:stretch>
            <a:fillRect/>
          </a:stretch>
        </p:blipFill>
        <p:spPr>
          <a:xfrm>
            <a:off x="4575506" y="2571750"/>
            <a:ext cx="4332019" cy="2413925"/>
          </a:xfrm>
          <a:prstGeom prst="rect">
            <a:avLst/>
          </a:prstGeom>
          <a:noFill/>
          <a:ln>
            <a:noFill/>
          </a:ln>
        </p:spPr>
      </p:pic>
      <p:pic>
        <p:nvPicPr>
          <p:cNvPr id="116" name="Google Shape;116;p19"/>
          <p:cNvPicPr preferRelativeResize="0"/>
          <p:nvPr/>
        </p:nvPicPr>
        <p:blipFill>
          <a:blip r:embed="rId4">
            <a:alphaModFix/>
          </a:blip>
          <a:stretch>
            <a:fillRect/>
          </a:stretch>
        </p:blipFill>
        <p:spPr>
          <a:xfrm>
            <a:off x="6466000" y="168750"/>
            <a:ext cx="2266950" cy="2266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idx="4294967295" type="title"/>
          </p:nvPr>
        </p:nvSpPr>
        <p:spPr>
          <a:xfrm>
            <a:off x="535775" y="178750"/>
            <a:ext cx="6830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VPCの要素と全体像</a:t>
            </a:r>
            <a:endParaRPr sz="2400">
              <a:latin typeface="Lato"/>
              <a:ea typeface="Lato"/>
              <a:cs typeface="Lato"/>
              <a:sym typeface="Lato"/>
            </a:endParaRPr>
          </a:p>
        </p:txBody>
      </p:sp>
      <p:sp>
        <p:nvSpPr>
          <p:cNvPr id="122" name="Google Shape;122;p20"/>
          <p:cNvSpPr txBox="1"/>
          <p:nvPr>
            <p:ph idx="4294967295" type="title"/>
          </p:nvPr>
        </p:nvSpPr>
        <p:spPr>
          <a:xfrm>
            <a:off x="535775" y="946750"/>
            <a:ext cx="8167200" cy="54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VPC(仮想ネットワーク)を構成する要素を説明します。</a:t>
            </a:r>
            <a:endParaRPr b="0" sz="1800">
              <a:latin typeface="Lato"/>
              <a:ea typeface="Lato"/>
              <a:cs typeface="Lato"/>
              <a:sym typeface="Lato"/>
            </a:endParaRPr>
          </a:p>
        </p:txBody>
      </p:sp>
      <p:pic>
        <p:nvPicPr>
          <p:cNvPr id="123" name="Google Shape;123;p20"/>
          <p:cNvPicPr preferRelativeResize="0"/>
          <p:nvPr/>
        </p:nvPicPr>
        <p:blipFill>
          <a:blip r:embed="rId3">
            <a:alphaModFix/>
          </a:blip>
          <a:stretch>
            <a:fillRect/>
          </a:stretch>
        </p:blipFill>
        <p:spPr>
          <a:xfrm>
            <a:off x="871750" y="1495550"/>
            <a:ext cx="6353701" cy="3570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idx="4294967295" type="title"/>
          </p:nvPr>
        </p:nvSpPr>
        <p:spPr>
          <a:xfrm>
            <a:off x="535775" y="178750"/>
            <a:ext cx="7757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(前提知識)</a:t>
            </a:r>
            <a:r>
              <a:rPr lang="ja" sz="3600">
                <a:solidFill>
                  <a:schemeClr val="dk1"/>
                </a:solidFill>
                <a:latin typeface="Lato"/>
                <a:ea typeface="Lato"/>
                <a:cs typeface="Lato"/>
                <a:sym typeface="Lato"/>
              </a:rPr>
              <a:t>VPCを</a:t>
            </a:r>
            <a:r>
              <a:rPr lang="ja" sz="3600">
                <a:solidFill>
                  <a:schemeClr val="dk1"/>
                </a:solidFill>
                <a:latin typeface="Lato"/>
                <a:ea typeface="Lato"/>
                <a:cs typeface="Lato"/>
                <a:sym typeface="Lato"/>
              </a:rPr>
              <a:t>構成する要素</a:t>
            </a:r>
            <a:endParaRPr sz="2400">
              <a:latin typeface="Lato"/>
              <a:ea typeface="Lato"/>
              <a:cs typeface="Lato"/>
              <a:sym typeface="Lato"/>
            </a:endParaRPr>
          </a:p>
        </p:txBody>
      </p:sp>
      <p:sp>
        <p:nvSpPr>
          <p:cNvPr id="129" name="Google Shape;129;p21"/>
          <p:cNvSpPr txBox="1"/>
          <p:nvPr>
            <p:ph idx="4294967295" type="title"/>
          </p:nvPr>
        </p:nvSpPr>
        <p:spPr>
          <a:xfrm>
            <a:off x="535775" y="1327750"/>
            <a:ext cx="8159400" cy="320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ja" sz="1800">
                <a:latin typeface="Lato"/>
                <a:ea typeface="Lato"/>
                <a:cs typeface="Lato"/>
                <a:sym typeface="Lato"/>
              </a:rPr>
              <a:t>1. </a:t>
            </a:r>
            <a:r>
              <a:rPr lang="ja" sz="1800">
                <a:latin typeface="Lato"/>
                <a:ea typeface="Lato"/>
                <a:cs typeface="Lato"/>
                <a:sym typeface="Lato"/>
              </a:rPr>
              <a:t>VPC</a:t>
            </a:r>
            <a:br>
              <a:rPr lang="ja" sz="1800">
                <a:latin typeface="Lato"/>
                <a:ea typeface="Lato"/>
                <a:cs typeface="Lato"/>
                <a:sym typeface="Lato"/>
              </a:rPr>
            </a:br>
            <a:r>
              <a:rPr b="0" lang="ja" sz="1800">
                <a:latin typeface="Lato"/>
                <a:ea typeface="Lato"/>
                <a:cs typeface="Lato"/>
                <a:sym typeface="Lato"/>
              </a:rPr>
              <a:t>AWSアカウント内に専用のネットワークを作成でき、このネットワーク内に「EC2」などのAWSリソースを</a:t>
            </a:r>
            <a:r>
              <a:rPr b="0" lang="ja" sz="1800">
                <a:latin typeface="Lato"/>
                <a:ea typeface="Lato"/>
                <a:cs typeface="Lato"/>
                <a:sym typeface="Lato"/>
              </a:rPr>
              <a:t>配置できる</a:t>
            </a:r>
            <a:endParaRPr b="0" sz="1800">
              <a:latin typeface="Lato"/>
              <a:ea typeface="Lato"/>
              <a:cs typeface="Lato"/>
              <a:sym typeface="Lato"/>
            </a:endParaRPr>
          </a:p>
          <a:p>
            <a:pPr indent="0" lvl="0" marL="0" rtl="0" algn="l">
              <a:lnSpc>
                <a:spcPct val="115000"/>
              </a:lnSpc>
              <a:spcBef>
                <a:spcPts val="1600"/>
              </a:spcBef>
              <a:spcAft>
                <a:spcPts val="0"/>
              </a:spcAft>
              <a:buNone/>
            </a:pPr>
            <a:r>
              <a:t/>
            </a:r>
            <a:endParaRPr b="0"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2. </a:t>
            </a:r>
            <a:r>
              <a:rPr lang="ja" sz="1800">
                <a:latin typeface="Lato"/>
                <a:ea typeface="Lato"/>
                <a:cs typeface="Lato"/>
                <a:sym typeface="Lato"/>
              </a:rPr>
              <a:t>サブネット</a:t>
            </a:r>
            <a:br>
              <a:rPr lang="ja" sz="1800">
                <a:latin typeface="Lato"/>
                <a:ea typeface="Lato"/>
                <a:cs typeface="Lato"/>
                <a:sym typeface="Lato"/>
              </a:rPr>
            </a:br>
            <a:r>
              <a:rPr b="0" lang="ja" sz="1800">
                <a:latin typeface="Lato"/>
                <a:ea typeface="Lato"/>
                <a:cs typeface="Lato"/>
                <a:sym typeface="Lato"/>
              </a:rPr>
              <a:t>VPCのIPアドレスの範囲を指します。 AWSリソースをサブネットに割り当てることで、それらのAWSリソースは、サブネットのネットワーク内で起動させることができ</a:t>
            </a:r>
            <a:r>
              <a:rPr b="0" lang="ja" sz="1800">
                <a:latin typeface="Lato"/>
                <a:ea typeface="Lato"/>
                <a:cs typeface="Lato"/>
                <a:sym typeface="Lato"/>
              </a:rPr>
              <a:t>る</a:t>
            </a:r>
            <a:endParaRPr b="0" sz="18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